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65" r:id="rId2"/>
    <p:sldId id="273" r:id="rId3"/>
    <p:sldId id="266" r:id="rId4"/>
    <p:sldId id="271" r:id="rId5"/>
    <p:sldId id="268" r:id="rId6"/>
    <p:sldId id="269" r:id="rId7"/>
    <p:sldId id="270" r:id="rId8"/>
    <p:sldId id="272" r:id="rId9"/>
    <p:sldId id="267" r:id="rId10"/>
    <p:sldId id="263" r:id="rId11"/>
    <p:sldId id="259" r:id="rId12"/>
  </p:sldIdLst>
  <p:sldSz cx="12192000" cy="6858000"/>
  <p:notesSz cx="7099300" cy="10234613"/>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2E5DB"/>
    <a:srgbClr val="E9E3E6"/>
    <a:srgbClr val="E7E5E5"/>
    <a:srgbClr val="E7E9E3"/>
    <a:srgbClr val="DFD9D3"/>
    <a:srgbClr val="DBDFD3"/>
    <a:srgbClr val="DADDD5"/>
    <a:srgbClr val="DBE1E1"/>
    <a:srgbClr val="DDD7D5"/>
    <a:srgbClr val="DED4D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682" autoAdjust="0"/>
    <p:restoredTop sz="86199" autoAdjust="0"/>
  </p:normalViewPr>
  <p:slideViewPr>
    <p:cSldViewPr snapToGrid="0">
      <p:cViewPr varScale="1">
        <p:scale>
          <a:sx n="60" d="100"/>
          <a:sy n="60" d="100"/>
        </p:scale>
        <p:origin x="78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1" y="0"/>
            <a:ext cx="3076977" cy="513789"/>
          </a:xfrm>
          <a:prstGeom prst="rect">
            <a:avLst/>
          </a:prstGeom>
        </p:spPr>
        <p:txBody>
          <a:bodyPr vert="horz" lIns="95467" tIns="47733" rIns="95467" bIns="47733" rtlCol="0"/>
          <a:lstStyle>
            <a:lvl1pPr algn="l">
              <a:defRPr sz="1200"/>
            </a:lvl1pPr>
          </a:lstStyle>
          <a:p>
            <a:endParaRPr lang="fr-FR"/>
          </a:p>
        </p:txBody>
      </p:sp>
      <p:sp>
        <p:nvSpPr>
          <p:cNvPr id="3" name="Espace réservé de la date 2"/>
          <p:cNvSpPr>
            <a:spLocks noGrp="1"/>
          </p:cNvSpPr>
          <p:nvPr>
            <p:ph type="dt" idx="1"/>
          </p:nvPr>
        </p:nvSpPr>
        <p:spPr>
          <a:xfrm>
            <a:off x="4020650" y="0"/>
            <a:ext cx="3076976" cy="513789"/>
          </a:xfrm>
          <a:prstGeom prst="rect">
            <a:avLst/>
          </a:prstGeom>
        </p:spPr>
        <p:txBody>
          <a:bodyPr vert="horz" lIns="95467" tIns="47733" rIns="95467" bIns="47733" rtlCol="0"/>
          <a:lstStyle>
            <a:lvl1pPr algn="r">
              <a:defRPr sz="1200"/>
            </a:lvl1pPr>
          </a:lstStyle>
          <a:p>
            <a:fld id="{29908977-5957-4F56-B917-778C269E651E}" type="datetimeFigureOut">
              <a:rPr lang="fr-FR" smtClean="0"/>
              <a:t>07/09/2022</a:t>
            </a:fld>
            <a:endParaRPr lang="fr-FR"/>
          </a:p>
        </p:txBody>
      </p:sp>
      <p:sp>
        <p:nvSpPr>
          <p:cNvPr id="4" name="Espace réservé de l'image des diapositives 3"/>
          <p:cNvSpPr>
            <a:spLocks noGrp="1" noRot="1" noChangeAspect="1"/>
          </p:cNvSpPr>
          <p:nvPr>
            <p:ph type="sldImg" idx="2"/>
          </p:nvPr>
        </p:nvSpPr>
        <p:spPr>
          <a:xfrm>
            <a:off x="481013" y="1279525"/>
            <a:ext cx="6137275" cy="3452813"/>
          </a:xfrm>
          <a:prstGeom prst="rect">
            <a:avLst/>
          </a:prstGeom>
          <a:noFill/>
          <a:ln w="12700">
            <a:solidFill>
              <a:prstClr val="black"/>
            </a:solidFill>
          </a:ln>
        </p:spPr>
        <p:txBody>
          <a:bodyPr vert="horz" lIns="95467" tIns="47733" rIns="95467" bIns="47733" rtlCol="0" anchor="ctr"/>
          <a:lstStyle/>
          <a:p>
            <a:endParaRPr lang="fr-FR"/>
          </a:p>
        </p:txBody>
      </p:sp>
      <p:sp>
        <p:nvSpPr>
          <p:cNvPr id="5" name="Espace réservé des notes 4"/>
          <p:cNvSpPr>
            <a:spLocks noGrp="1"/>
          </p:cNvSpPr>
          <p:nvPr>
            <p:ph type="body" sz="quarter" idx="3"/>
          </p:nvPr>
        </p:nvSpPr>
        <p:spPr>
          <a:xfrm>
            <a:off x="709428" y="4925459"/>
            <a:ext cx="5680444" cy="4029621"/>
          </a:xfrm>
          <a:prstGeom prst="rect">
            <a:avLst/>
          </a:prstGeom>
        </p:spPr>
        <p:txBody>
          <a:bodyPr vert="horz" lIns="95467" tIns="47733" rIns="95467" bIns="47733"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1" y="9720824"/>
            <a:ext cx="3076977" cy="513789"/>
          </a:xfrm>
          <a:prstGeom prst="rect">
            <a:avLst/>
          </a:prstGeom>
        </p:spPr>
        <p:txBody>
          <a:bodyPr vert="horz" lIns="95467" tIns="47733" rIns="95467" bIns="47733"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4020650" y="9720824"/>
            <a:ext cx="3076976" cy="513789"/>
          </a:xfrm>
          <a:prstGeom prst="rect">
            <a:avLst/>
          </a:prstGeom>
        </p:spPr>
        <p:txBody>
          <a:bodyPr vert="horz" lIns="95467" tIns="47733" rIns="95467" bIns="47733" rtlCol="0" anchor="b"/>
          <a:lstStyle>
            <a:lvl1pPr algn="r">
              <a:defRPr sz="1200"/>
            </a:lvl1pPr>
          </a:lstStyle>
          <a:p>
            <a:fld id="{8496B298-B0FB-4FBE-8187-9543472D00A9}" type="slidenum">
              <a:rPr lang="fr-FR" smtClean="0"/>
              <a:t>‹N°›</a:t>
            </a:fld>
            <a:endParaRPr lang="fr-FR"/>
          </a:p>
        </p:txBody>
      </p:sp>
    </p:spTree>
    <p:extLst>
      <p:ext uri="{BB962C8B-B14F-4D97-AF65-F5344CB8AC3E}">
        <p14:creationId xmlns:p14="http://schemas.microsoft.com/office/powerpoint/2010/main" val="11488640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8496B298-B0FB-4FBE-8187-9543472D00A9}" type="slidenum">
              <a:rPr lang="fr-FR" smtClean="0"/>
              <a:t>1</a:t>
            </a:fld>
            <a:endParaRPr lang="fr-FR"/>
          </a:p>
        </p:txBody>
      </p:sp>
    </p:spTree>
    <p:extLst>
      <p:ext uri="{BB962C8B-B14F-4D97-AF65-F5344CB8AC3E}">
        <p14:creationId xmlns:p14="http://schemas.microsoft.com/office/powerpoint/2010/main" val="190484324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8496B298-B0FB-4FBE-8187-9543472D00A9}" type="slidenum">
              <a:rPr lang="fr-FR" smtClean="0"/>
              <a:t>11</a:t>
            </a:fld>
            <a:endParaRPr lang="fr-FR"/>
          </a:p>
        </p:txBody>
      </p:sp>
    </p:spTree>
    <p:extLst>
      <p:ext uri="{BB962C8B-B14F-4D97-AF65-F5344CB8AC3E}">
        <p14:creationId xmlns:p14="http://schemas.microsoft.com/office/powerpoint/2010/main" val="33025529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algn="just"/>
            <a:endParaRPr lang="fr-FR" sz="900" dirty="0">
              <a:latin typeface="Calibri (Corps)"/>
            </a:endParaRPr>
          </a:p>
        </p:txBody>
      </p:sp>
      <p:sp>
        <p:nvSpPr>
          <p:cNvPr id="4" name="Espace réservé du numéro de diapositive 3"/>
          <p:cNvSpPr>
            <a:spLocks noGrp="1"/>
          </p:cNvSpPr>
          <p:nvPr>
            <p:ph type="sldNum" sz="quarter" idx="5"/>
          </p:nvPr>
        </p:nvSpPr>
        <p:spPr/>
        <p:txBody>
          <a:bodyPr/>
          <a:lstStyle/>
          <a:p>
            <a:fld id="{8496B298-B0FB-4FBE-8187-9543472D00A9}" type="slidenum">
              <a:rPr lang="fr-FR" smtClean="0"/>
              <a:t>3</a:t>
            </a:fld>
            <a:endParaRPr lang="fr-FR"/>
          </a:p>
        </p:txBody>
      </p:sp>
    </p:spTree>
    <p:extLst>
      <p:ext uri="{BB962C8B-B14F-4D97-AF65-F5344CB8AC3E}">
        <p14:creationId xmlns:p14="http://schemas.microsoft.com/office/powerpoint/2010/main" val="41311116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sz="900" dirty="0">
              <a:latin typeface="Calibri (Corps)"/>
            </a:endParaRPr>
          </a:p>
          <a:p>
            <a:endParaRPr lang="fr-FR" dirty="0">
              <a:solidFill>
                <a:srgbClr val="7030A0"/>
              </a:solidFill>
            </a:endParaRPr>
          </a:p>
        </p:txBody>
      </p:sp>
      <p:sp>
        <p:nvSpPr>
          <p:cNvPr id="4" name="Espace réservé du numéro de diapositive 3"/>
          <p:cNvSpPr>
            <a:spLocks noGrp="1"/>
          </p:cNvSpPr>
          <p:nvPr>
            <p:ph type="sldNum" sz="quarter" idx="5"/>
          </p:nvPr>
        </p:nvSpPr>
        <p:spPr/>
        <p:txBody>
          <a:bodyPr/>
          <a:lstStyle/>
          <a:p>
            <a:fld id="{8496B298-B0FB-4FBE-8187-9543472D00A9}" type="slidenum">
              <a:rPr lang="fr-FR" smtClean="0"/>
              <a:t>4</a:t>
            </a:fld>
            <a:endParaRPr lang="fr-FR"/>
          </a:p>
        </p:txBody>
      </p:sp>
    </p:spTree>
    <p:extLst>
      <p:ext uri="{BB962C8B-B14F-4D97-AF65-F5344CB8AC3E}">
        <p14:creationId xmlns:p14="http://schemas.microsoft.com/office/powerpoint/2010/main" val="1529364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sz="900" dirty="0">
              <a:latin typeface="Calibri (Corps)"/>
            </a:endParaRPr>
          </a:p>
        </p:txBody>
      </p:sp>
      <p:sp>
        <p:nvSpPr>
          <p:cNvPr id="4" name="Espace réservé du numéro de diapositive 3"/>
          <p:cNvSpPr>
            <a:spLocks noGrp="1"/>
          </p:cNvSpPr>
          <p:nvPr>
            <p:ph type="sldNum" sz="quarter" idx="5"/>
          </p:nvPr>
        </p:nvSpPr>
        <p:spPr/>
        <p:txBody>
          <a:bodyPr/>
          <a:lstStyle/>
          <a:p>
            <a:fld id="{8496B298-B0FB-4FBE-8187-9543472D00A9}" type="slidenum">
              <a:rPr lang="fr-FR" smtClean="0"/>
              <a:t>5</a:t>
            </a:fld>
            <a:endParaRPr lang="fr-FR"/>
          </a:p>
        </p:txBody>
      </p:sp>
    </p:spTree>
    <p:extLst>
      <p:ext uri="{BB962C8B-B14F-4D97-AF65-F5344CB8AC3E}">
        <p14:creationId xmlns:p14="http://schemas.microsoft.com/office/powerpoint/2010/main" val="20125463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sz="900" dirty="0"/>
          </a:p>
        </p:txBody>
      </p:sp>
      <p:sp>
        <p:nvSpPr>
          <p:cNvPr id="4" name="Espace réservé du numéro de diapositive 3"/>
          <p:cNvSpPr>
            <a:spLocks noGrp="1"/>
          </p:cNvSpPr>
          <p:nvPr>
            <p:ph type="sldNum" sz="quarter" idx="5"/>
          </p:nvPr>
        </p:nvSpPr>
        <p:spPr/>
        <p:txBody>
          <a:bodyPr/>
          <a:lstStyle/>
          <a:p>
            <a:fld id="{8496B298-B0FB-4FBE-8187-9543472D00A9}" type="slidenum">
              <a:rPr lang="fr-FR" smtClean="0"/>
              <a:t>6</a:t>
            </a:fld>
            <a:endParaRPr lang="fr-FR"/>
          </a:p>
        </p:txBody>
      </p:sp>
    </p:spTree>
    <p:extLst>
      <p:ext uri="{BB962C8B-B14F-4D97-AF65-F5344CB8AC3E}">
        <p14:creationId xmlns:p14="http://schemas.microsoft.com/office/powerpoint/2010/main" val="14059536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8496B298-B0FB-4FBE-8187-9543472D00A9}" type="slidenum">
              <a:rPr lang="fr-FR" smtClean="0"/>
              <a:t>7</a:t>
            </a:fld>
            <a:endParaRPr lang="fr-FR"/>
          </a:p>
        </p:txBody>
      </p:sp>
    </p:spTree>
    <p:extLst>
      <p:ext uri="{BB962C8B-B14F-4D97-AF65-F5344CB8AC3E}">
        <p14:creationId xmlns:p14="http://schemas.microsoft.com/office/powerpoint/2010/main" val="422501260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8496B298-B0FB-4FBE-8187-9543472D00A9}" type="slidenum">
              <a:rPr lang="fr-FR" smtClean="0"/>
              <a:t>8</a:t>
            </a:fld>
            <a:endParaRPr lang="fr-FR"/>
          </a:p>
        </p:txBody>
      </p:sp>
    </p:spTree>
    <p:extLst>
      <p:ext uri="{BB962C8B-B14F-4D97-AF65-F5344CB8AC3E}">
        <p14:creationId xmlns:p14="http://schemas.microsoft.com/office/powerpoint/2010/main" val="88759702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sz="900" dirty="0">
              <a:latin typeface="Calibri (Corps)"/>
            </a:endParaRPr>
          </a:p>
        </p:txBody>
      </p:sp>
      <p:sp>
        <p:nvSpPr>
          <p:cNvPr id="4" name="Espace réservé du numéro de diapositive 3"/>
          <p:cNvSpPr>
            <a:spLocks noGrp="1"/>
          </p:cNvSpPr>
          <p:nvPr>
            <p:ph type="sldNum" sz="quarter" idx="5"/>
          </p:nvPr>
        </p:nvSpPr>
        <p:spPr/>
        <p:txBody>
          <a:bodyPr/>
          <a:lstStyle/>
          <a:p>
            <a:fld id="{8496B298-B0FB-4FBE-8187-9543472D00A9}" type="slidenum">
              <a:rPr lang="fr-FR" smtClean="0"/>
              <a:t>9</a:t>
            </a:fld>
            <a:endParaRPr lang="fr-FR"/>
          </a:p>
        </p:txBody>
      </p:sp>
    </p:spTree>
    <p:extLst>
      <p:ext uri="{BB962C8B-B14F-4D97-AF65-F5344CB8AC3E}">
        <p14:creationId xmlns:p14="http://schemas.microsoft.com/office/powerpoint/2010/main" val="5528774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fld id="{8496B298-B0FB-4FBE-8187-9543472D00A9}" type="slidenum">
              <a:rPr lang="fr-FR" smtClean="0"/>
              <a:t>10</a:t>
            </a:fld>
            <a:endParaRPr lang="fr-FR"/>
          </a:p>
        </p:txBody>
      </p:sp>
    </p:spTree>
    <p:extLst>
      <p:ext uri="{BB962C8B-B14F-4D97-AF65-F5344CB8AC3E}">
        <p14:creationId xmlns:p14="http://schemas.microsoft.com/office/powerpoint/2010/main" val="25231487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Modifier le style des sous-titres du masque</a:t>
            </a:r>
          </a:p>
        </p:txBody>
      </p:sp>
      <p:sp>
        <p:nvSpPr>
          <p:cNvPr id="4" name="Espace réservé de la date 3"/>
          <p:cNvSpPr>
            <a:spLocks noGrp="1"/>
          </p:cNvSpPr>
          <p:nvPr>
            <p:ph type="dt" sz="half" idx="10"/>
          </p:nvPr>
        </p:nvSpPr>
        <p:spPr/>
        <p:txBody>
          <a:bodyPr/>
          <a:lstStyle/>
          <a:p>
            <a:fld id="{823FC516-CA07-4485-90E8-38FBFD4DF5B2}" type="datetimeFigureOut">
              <a:rPr lang="fr-FR" smtClean="0"/>
              <a:t>07/09/2022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1338D52-C6C6-4605-9762-A5191D5E6EFF}" type="slidenum">
              <a:rPr lang="fr-FR" smtClean="0"/>
              <a:t>‹N°›</a:t>
            </a:fld>
            <a:endParaRPr lang="fr-FR"/>
          </a:p>
        </p:txBody>
      </p:sp>
    </p:spTree>
    <p:extLst>
      <p:ext uri="{BB962C8B-B14F-4D97-AF65-F5344CB8AC3E}">
        <p14:creationId xmlns:p14="http://schemas.microsoft.com/office/powerpoint/2010/main" val="9010480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texte vertical 2"/>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823FC516-CA07-4485-90E8-38FBFD4DF5B2}" type="datetimeFigureOut">
              <a:rPr lang="fr-FR" smtClean="0"/>
              <a:t>07/09/2022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1338D52-C6C6-4605-9762-A5191D5E6EFF}" type="slidenum">
              <a:rPr lang="fr-FR" smtClean="0"/>
              <a:t>‹N°›</a:t>
            </a:fld>
            <a:endParaRPr lang="fr-FR"/>
          </a:p>
        </p:txBody>
      </p:sp>
    </p:spTree>
    <p:extLst>
      <p:ext uri="{BB962C8B-B14F-4D97-AF65-F5344CB8AC3E}">
        <p14:creationId xmlns:p14="http://schemas.microsoft.com/office/powerpoint/2010/main" val="600915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823FC516-CA07-4485-90E8-38FBFD4DF5B2}" type="datetimeFigureOut">
              <a:rPr lang="fr-FR" smtClean="0"/>
              <a:t>07/09/2022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1338D52-C6C6-4605-9762-A5191D5E6EFF}" type="slidenum">
              <a:rPr lang="fr-FR" smtClean="0"/>
              <a:t>‹N°›</a:t>
            </a:fld>
            <a:endParaRPr lang="fr-FR"/>
          </a:p>
        </p:txBody>
      </p:sp>
    </p:spTree>
    <p:extLst>
      <p:ext uri="{BB962C8B-B14F-4D97-AF65-F5344CB8AC3E}">
        <p14:creationId xmlns:p14="http://schemas.microsoft.com/office/powerpoint/2010/main" val="16467109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823FC516-CA07-4485-90E8-38FBFD4DF5B2}" type="datetimeFigureOut">
              <a:rPr lang="fr-FR" smtClean="0"/>
              <a:t>07/09/2022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1338D52-C6C6-4605-9762-A5191D5E6EFF}" type="slidenum">
              <a:rPr lang="fr-FR" smtClean="0"/>
              <a:t>‹N°›</a:t>
            </a:fld>
            <a:endParaRPr lang="fr-FR"/>
          </a:p>
        </p:txBody>
      </p:sp>
    </p:spTree>
    <p:extLst>
      <p:ext uri="{BB962C8B-B14F-4D97-AF65-F5344CB8AC3E}">
        <p14:creationId xmlns:p14="http://schemas.microsoft.com/office/powerpoint/2010/main" val="34203949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Modifier les styles du texte du masque</a:t>
            </a:r>
          </a:p>
        </p:txBody>
      </p:sp>
      <p:sp>
        <p:nvSpPr>
          <p:cNvPr id="4" name="Espace réservé de la date 3"/>
          <p:cNvSpPr>
            <a:spLocks noGrp="1"/>
          </p:cNvSpPr>
          <p:nvPr>
            <p:ph type="dt" sz="half" idx="10"/>
          </p:nvPr>
        </p:nvSpPr>
        <p:spPr/>
        <p:txBody>
          <a:bodyPr/>
          <a:lstStyle/>
          <a:p>
            <a:fld id="{823FC516-CA07-4485-90E8-38FBFD4DF5B2}" type="datetimeFigureOut">
              <a:rPr lang="fr-FR" smtClean="0"/>
              <a:t>07/09/2022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1338D52-C6C6-4605-9762-A5191D5E6EFF}" type="slidenum">
              <a:rPr lang="fr-FR" smtClean="0"/>
              <a:t>‹N°›</a:t>
            </a:fld>
            <a:endParaRPr lang="fr-FR"/>
          </a:p>
        </p:txBody>
      </p:sp>
    </p:spTree>
    <p:extLst>
      <p:ext uri="{BB962C8B-B14F-4D97-AF65-F5344CB8AC3E}">
        <p14:creationId xmlns:p14="http://schemas.microsoft.com/office/powerpoint/2010/main" val="10074752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sz="half" idx="1"/>
          </p:nvPr>
        </p:nvSpPr>
        <p:spPr>
          <a:xfrm>
            <a:off x="838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6172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823FC516-CA07-4485-90E8-38FBFD4DF5B2}" type="datetimeFigureOut">
              <a:rPr lang="fr-FR" smtClean="0"/>
              <a:t>07/09/2022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1338D52-C6C6-4605-9762-A5191D5E6EFF}" type="slidenum">
              <a:rPr lang="fr-FR" smtClean="0"/>
              <a:t>‹N°›</a:t>
            </a:fld>
            <a:endParaRPr lang="fr-FR"/>
          </a:p>
        </p:txBody>
      </p:sp>
    </p:spTree>
    <p:extLst>
      <p:ext uri="{BB962C8B-B14F-4D97-AF65-F5344CB8AC3E}">
        <p14:creationId xmlns:p14="http://schemas.microsoft.com/office/powerpoint/2010/main" val="31024712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823FC516-CA07-4485-90E8-38FBFD4DF5B2}" type="datetimeFigureOut">
              <a:rPr lang="fr-FR" smtClean="0"/>
              <a:t>07/09/2022</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21338D52-C6C6-4605-9762-A5191D5E6EFF}" type="slidenum">
              <a:rPr lang="fr-FR" smtClean="0"/>
              <a:t>‹N°›</a:t>
            </a:fld>
            <a:endParaRPr lang="fr-FR"/>
          </a:p>
        </p:txBody>
      </p:sp>
    </p:spTree>
    <p:extLst>
      <p:ext uri="{BB962C8B-B14F-4D97-AF65-F5344CB8AC3E}">
        <p14:creationId xmlns:p14="http://schemas.microsoft.com/office/powerpoint/2010/main" val="12587478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e la date 2"/>
          <p:cNvSpPr>
            <a:spLocks noGrp="1"/>
          </p:cNvSpPr>
          <p:nvPr>
            <p:ph type="dt" sz="half" idx="10"/>
          </p:nvPr>
        </p:nvSpPr>
        <p:spPr/>
        <p:txBody>
          <a:bodyPr/>
          <a:lstStyle/>
          <a:p>
            <a:fld id="{823FC516-CA07-4485-90E8-38FBFD4DF5B2}" type="datetimeFigureOut">
              <a:rPr lang="fr-FR" smtClean="0"/>
              <a:t>07/09/2022</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21338D52-C6C6-4605-9762-A5191D5E6EFF}" type="slidenum">
              <a:rPr lang="fr-FR" smtClean="0"/>
              <a:t>‹N°›</a:t>
            </a:fld>
            <a:endParaRPr lang="fr-FR"/>
          </a:p>
        </p:txBody>
      </p:sp>
    </p:spTree>
    <p:extLst>
      <p:ext uri="{BB962C8B-B14F-4D97-AF65-F5344CB8AC3E}">
        <p14:creationId xmlns:p14="http://schemas.microsoft.com/office/powerpoint/2010/main" val="24052197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823FC516-CA07-4485-90E8-38FBFD4DF5B2}" type="datetimeFigureOut">
              <a:rPr lang="fr-FR" smtClean="0"/>
              <a:t>07/09/2022</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21338D52-C6C6-4605-9762-A5191D5E6EFF}" type="slidenum">
              <a:rPr lang="fr-FR" smtClean="0"/>
              <a:t>‹N°›</a:t>
            </a:fld>
            <a:endParaRPr lang="fr-FR"/>
          </a:p>
        </p:txBody>
      </p:sp>
    </p:spTree>
    <p:extLst>
      <p:ext uri="{BB962C8B-B14F-4D97-AF65-F5344CB8AC3E}">
        <p14:creationId xmlns:p14="http://schemas.microsoft.com/office/powerpoint/2010/main" val="12098858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p:cNvSpPr>
            <a:spLocks noGrp="1"/>
          </p:cNvSpPr>
          <p:nvPr>
            <p:ph type="dt" sz="half" idx="10"/>
          </p:nvPr>
        </p:nvSpPr>
        <p:spPr/>
        <p:txBody>
          <a:bodyPr/>
          <a:lstStyle/>
          <a:p>
            <a:fld id="{823FC516-CA07-4485-90E8-38FBFD4DF5B2}" type="datetimeFigureOut">
              <a:rPr lang="fr-FR" smtClean="0"/>
              <a:t>07/09/2022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1338D52-C6C6-4605-9762-A5191D5E6EFF}" type="slidenum">
              <a:rPr lang="fr-FR" smtClean="0"/>
              <a:t>‹N°›</a:t>
            </a:fld>
            <a:endParaRPr lang="fr-FR"/>
          </a:p>
        </p:txBody>
      </p:sp>
    </p:spTree>
    <p:extLst>
      <p:ext uri="{BB962C8B-B14F-4D97-AF65-F5344CB8AC3E}">
        <p14:creationId xmlns:p14="http://schemas.microsoft.com/office/powerpoint/2010/main" val="7436727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p:cNvSpPr>
            <a:spLocks noGrp="1"/>
          </p:cNvSpPr>
          <p:nvPr>
            <p:ph type="dt" sz="half" idx="10"/>
          </p:nvPr>
        </p:nvSpPr>
        <p:spPr/>
        <p:txBody>
          <a:bodyPr/>
          <a:lstStyle/>
          <a:p>
            <a:fld id="{823FC516-CA07-4485-90E8-38FBFD4DF5B2}" type="datetimeFigureOut">
              <a:rPr lang="fr-FR" smtClean="0"/>
              <a:t>07/09/2022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1338D52-C6C6-4605-9762-A5191D5E6EFF}" type="slidenum">
              <a:rPr lang="fr-FR" smtClean="0"/>
              <a:t>‹N°›</a:t>
            </a:fld>
            <a:endParaRPr lang="fr-FR"/>
          </a:p>
        </p:txBody>
      </p:sp>
    </p:spTree>
    <p:extLst>
      <p:ext uri="{BB962C8B-B14F-4D97-AF65-F5344CB8AC3E}">
        <p14:creationId xmlns:p14="http://schemas.microsoft.com/office/powerpoint/2010/main" val="24039929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23FC516-CA07-4485-90E8-38FBFD4DF5B2}" type="datetimeFigureOut">
              <a:rPr lang="fr-FR" smtClean="0"/>
              <a:t>07/09/2022</a:t>
            </a:fld>
            <a:endParaRPr lang="fr-F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1338D52-C6C6-4605-9762-A5191D5E6EFF}" type="slidenum">
              <a:rPr lang="fr-FR" smtClean="0"/>
              <a:t>‹N°›</a:t>
            </a:fld>
            <a:endParaRPr lang="fr-FR"/>
          </a:p>
        </p:txBody>
      </p:sp>
    </p:spTree>
    <p:extLst>
      <p:ext uri="{BB962C8B-B14F-4D97-AF65-F5344CB8AC3E}">
        <p14:creationId xmlns:p14="http://schemas.microsoft.com/office/powerpoint/2010/main" val="26435559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hyperlink" Target="mailto:contact@pays-broceliande.bzh"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E2E5DB"/>
        </a:solidFill>
        <a:effectLst/>
      </p:bgPr>
    </p:bg>
    <p:spTree>
      <p:nvGrpSpPr>
        <p:cNvPr id="1" name=""/>
        <p:cNvGrpSpPr/>
        <p:nvPr/>
      </p:nvGrpSpPr>
      <p:grpSpPr>
        <a:xfrm>
          <a:off x="0" y="0"/>
          <a:ext cx="0" cy="0"/>
          <a:chOff x="0" y="0"/>
          <a:chExt cx="0" cy="0"/>
        </a:xfrm>
      </p:grpSpPr>
      <p:sp>
        <p:nvSpPr>
          <p:cNvPr id="5" name="Ellipse 4"/>
          <p:cNvSpPr/>
          <p:nvPr/>
        </p:nvSpPr>
        <p:spPr>
          <a:xfrm>
            <a:off x="10734598" y="-251716"/>
            <a:ext cx="1920240" cy="1903614"/>
          </a:xfrm>
          <a:prstGeom prst="ellipse">
            <a:avLst/>
          </a:prstGeom>
          <a:solidFill>
            <a:srgbClr val="D8561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p:cNvSpPr>
            <a:spLocks noGrp="1"/>
          </p:cNvSpPr>
          <p:nvPr>
            <p:ph type="ctrTitle"/>
          </p:nvPr>
        </p:nvSpPr>
        <p:spPr>
          <a:xfrm>
            <a:off x="1524000" y="1122363"/>
            <a:ext cx="9144000" cy="2387600"/>
          </a:xfrm>
        </p:spPr>
        <p:txBody>
          <a:bodyPr/>
          <a:lstStyle/>
          <a:p>
            <a:r>
              <a:rPr lang="fr-FR" b="1" dirty="0">
                <a:solidFill>
                  <a:schemeClr val="accent5">
                    <a:lumMod val="50000"/>
                  </a:schemeClr>
                </a:solidFill>
              </a:rPr>
              <a:t>Témoignages </a:t>
            </a:r>
            <a:br>
              <a:rPr lang="fr-FR" b="1" dirty="0">
                <a:solidFill>
                  <a:schemeClr val="accent5">
                    <a:lumMod val="50000"/>
                  </a:schemeClr>
                </a:solidFill>
              </a:rPr>
            </a:br>
            <a:r>
              <a:rPr lang="fr-FR" b="1" dirty="0">
                <a:solidFill>
                  <a:schemeClr val="accent5">
                    <a:lumMod val="50000"/>
                  </a:schemeClr>
                </a:solidFill>
              </a:rPr>
              <a:t>des collectivités</a:t>
            </a:r>
          </a:p>
        </p:txBody>
      </p:sp>
      <p:sp>
        <p:nvSpPr>
          <p:cNvPr id="3" name="Sous-titre 2"/>
          <p:cNvSpPr>
            <a:spLocks noGrp="1"/>
          </p:cNvSpPr>
          <p:nvPr>
            <p:ph type="subTitle" idx="1"/>
          </p:nvPr>
        </p:nvSpPr>
        <p:spPr>
          <a:xfrm>
            <a:off x="1524000" y="3602038"/>
            <a:ext cx="9144000" cy="554326"/>
          </a:xfrm>
        </p:spPr>
        <p:txBody>
          <a:bodyPr>
            <a:noAutofit/>
          </a:bodyPr>
          <a:lstStyle/>
          <a:p>
            <a:r>
              <a:rPr lang="fr-FR" dirty="0">
                <a:solidFill>
                  <a:schemeClr val="accent5">
                    <a:lumMod val="50000"/>
                  </a:schemeClr>
                </a:solidFill>
              </a:rPr>
              <a:t>Témoignage 2 : Module de formation « urbanisme favorable à la santé » </a:t>
            </a:r>
          </a:p>
          <a:p>
            <a:r>
              <a:rPr lang="fr-FR" dirty="0">
                <a:solidFill>
                  <a:schemeClr val="accent5">
                    <a:lumMod val="50000"/>
                  </a:schemeClr>
                </a:solidFill>
              </a:rPr>
              <a:t>À destination des élus et des agents du Pays de Brocéliande</a:t>
            </a:r>
          </a:p>
        </p:txBody>
      </p:sp>
      <p:sp>
        <p:nvSpPr>
          <p:cNvPr id="10" name="Triangle rectangle 9"/>
          <p:cNvSpPr/>
          <p:nvPr/>
        </p:nvSpPr>
        <p:spPr>
          <a:xfrm>
            <a:off x="0" y="4941455"/>
            <a:ext cx="1524000" cy="1916545"/>
          </a:xfrm>
          <a:prstGeom prst="rtTriangle">
            <a:avLst/>
          </a:prstGeom>
          <a:solidFill>
            <a:srgbClr val="95C11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Sous-titre 2"/>
          <p:cNvSpPr txBox="1">
            <a:spLocks/>
          </p:cNvSpPr>
          <p:nvPr/>
        </p:nvSpPr>
        <p:spPr>
          <a:xfrm>
            <a:off x="1524000" y="4438867"/>
            <a:ext cx="9144000" cy="1655762"/>
          </a:xfrm>
          <a:prstGeom prst="rect">
            <a:avLst/>
          </a:prstGeom>
        </p:spPr>
        <p:txBody>
          <a:bodyPr vert="horz" lIns="91440" tIns="45720" rIns="91440" bIns="45720" rtlCol="0">
            <a:normAutofit lnSpcReduction="1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endParaRPr lang="fr-FR" dirty="0">
              <a:solidFill>
                <a:srgbClr val="D85615"/>
              </a:solidFill>
            </a:endParaRPr>
          </a:p>
          <a:p>
            <a:r>
              <a:rPr lang="fr-FR" dirty="0">
                <a:solidFill>
                  <a:srgbClr val="D85615"/>
                </a:solidFill>
              </a:rPr>
              <a:t>Pierre GUILLOUET</a:t>
            </a:r>
          </a:p>
          <a:p>
            <a:r>
              <a:rPr lang="fr-FR" dirty="0">
                <a:solidFill>
                  <a:srgbClr val="D85615"/>
                </a:solidFill>
              </a:rPr>
              <a:t>Vice-président en charge du pôle santé et services </a:t>
            </a:r>
          </a:p>
          <a:p>
            <a:r>
              <a:rPr lang="fr-FR" dirty="0">
                <a:solidFill>
                  <a:srgbClr val="D85615"/>
                </a:solidFill>
              </a:rPr>
              <a:t>du Syndicat mixte du Pays de Brocéliande </a:t>
            </a:r>
          </a:p>
          <a:p>
            <a:endParaRPr lang="fr-FR" dirty="0">
              <a:solidFill>
                <a:srgbClr val="D85615"/>
              </a:solidFill>
            </a:endParaRPr>
          </a:p>
          <a:p>
            <a:endParaRPr lang="fr-FR" sz="1200" dirty="0">
              <a:solidFill>
                <a:srgbClr val="D85615"/>
              </a:solidFill>
            </a:endParaRPr>
          </a:p>
        </p:txBody>
      </p:sp>
      <p:sp>
        <p:nvSpPr>
          <p:cNvPr id="7" name="Ellipse 6"/>
          <p:cNvSpPr/>
          <p:nvPr/>
        </p:nvSpPr>
        <p:spPr>
          <a:xfrm>
            <a:off x="11443999" y="1403350"/>
            <a:ext cx="501438" cy="497096"/>
          </a:xfrm>
          <a:prstGeom prst="ellipse">
            <a:avLst/>
          </a:prstGeom>
          <a:solidFill>
            <a:srgbClr val="14438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9" name="Image 8">
            <a:extLst>
              <a:ext uri="{FF2B5EF4-FFF2-40B4-BE49-F238E27FC236}">
                <a16:creationId xmlns:a16="http://schemas.microsoft.com/office/drawing/2014/main" id="{E3D66366-1F29-03BC-D94F-D3D0FF19AD0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34598" y="611110"/>
            <a:ext cx="1512000" cy="1584479"/>
          </a:xfrm>
          <a:prstGeom prst="rect">
            <a:avLst/>
          </a:prstGeom>
        </p:spPr>
      </p:pic>
      <p:sp>
        <p:nvSpPr>
          <p:cNvPr id="6" name="ZoneTexte 5">
            <a:extLst>
              <a:ext uri="{FF2B5EF4-FFF2-40B4-BE49-F238E27FC236}">
                <a16:creationId xmlns:a16="http://schemas.microsoft.com/office/drawing/2014/main" id="{6CEC70D5-E4B7-2C8B-1AE3-C036728FD9B6}"/>
              </a:ext>
            </a:extLst>
          </p:cNvPr>
          <p:cNvSpPr txBox="1"/>
          <p:nvPr/>
        </p:nvSpPr>
        <p:spPr>
          <a:xfrm>
            <a:off x="1621735" y="6321287"/>
            <a:ext cx="8948530" cy="369332"/>
          </a:xfrm>
          <a:prstGeom prst="rect">
            <a:avLst/>
          </a:prstGeom>
          <a:noFill/>
        </p:spPr>
        <p:txBody>
          <a:bodyPr wrap="square" rtlCol="0">
            <a:spAutoFit/>
          </a:bodyPr>
          <a:lstStyle/>
          <a:p>
            <a:pPr algn="ctr"/>
            <a:r>
              <a:rPr lang="fr-FR" dirty="0" err="1">
                <a:hlinkClick r:id="rId4"/>
              </a:rPr>
              <a:t>contact@pays-broceliande.bzh</a:t>
            </a:r>
            <a:r>
              <a:rPr lang="fr-FR" dirty="0"/>
              <a:t> </a:t>
            </a:r>
          </a:p>
        </p:txBody>
      </p:sp>
    </p:spTree>
    <p:extLst>
      <p:ext uri="{BB962C8B-B14F-4D97-AF65-F5344CB8AC3E}">
        <p14:creationId xmlns:p14="http://schemas.microsoft.com/office/powerpoint/2010/main" val="38267923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14438E"/>
        </a:solidFill>
        <a:effectLst/>
      </p:bgPr>
    </p:bg>
    <p:spTree>
      <p:nvGrpSpPr>
        <p:cNvPr id="1" name=""/>
        <p:cNvGrpSpPr/>
        <p:nvPr/>
      </p:nvGrpSpPr>
      <p:grpSpPr>
        <a:xfrm>
          <a:off x="0" y="0"/>
          <a:ext cx="0" cy="0"/>
          <a:chOff x="0" y="0"/>
          <a:chExt cx="0" cy="0"/>
        </a:xfrm>
      </p:grpSpPr>
      <p:sp>
        <p:nvSpPr>
          <p:cNvPr id="5" name="Ellipse 4"/>
          <p:cNvSpPr/>
          <p:nvPr/>
        </p:nvSpPr>
        <p:spPr>
          <a:xfrm>
            <a:off x="10734598" y="-251716"/>
            <a:ext cx="1920240" cy="1903614"/>
          </a:xfrm>
          <a:prstGeom prst="ellipse">
            <a:avLst/>
          </a:prstGeom>
          <a:solidFill>
            <a:srgbClr val="D8561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p:cNvSpPr>
            <a:spLocks noGrp="1"/>
          </p:cNvSpPr>
          <p:nvPr>
            <p:ph type="ctrTitle"/>
          </p:nvPr>
        </p:nvSpPr>
        <p:spPr>
          <a:xfrm>
            <a:off x="1524000" y="1177781"/>
            <a:ext cx="9144000" cy="2387600"/>
          </a:xfrm>
        </p:spPr>
        <p:txBody>
          <a:bodyPr/>
          <a:lstStyle/>
          <a:p>
            <a:r>
              <a:rPr lang="fr-FR" dirty="0">
                <a:solidFill>
                  <a:schemeClr val="bg1"/>
                </a:solidFill>
              </a:rPr>
              <a:t>À vos questions !</a:t>
            </a:r>
          </a:p>
        </p:txBody>
      </p:sp>
      <p:sp>
        <p:nvSpPr>
          <p:cNvPr id="10" name="Triangle rectangle 9"/>
          <p:cNvSpPr/>
          <p:nvPr/>
        </p:nvSpPr>
        <p:spPr>
          <a:xfrm>
            <a:off x="0" y="4941455"/>
            <a:ext cx="1524000" cy="1916545"/>
          </a:xfrm>
          <a:prstGeom prst="rtTriangle">
            <a:avLst/>
          </a:prstGeom>
          <a:solidFill>
            <a:srgbClr val="95C11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35252656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endParaRPr lang="fr-FR"/>
          </a:p>
        </p:txBody>
      </p:sp>
      <p:sp>
        <p:nvSpPr>
          <p:cNvPr id="3" name="Sous-titre 2"/>
          <p:cNvSpPr>
            <a:spLocks noGrp="1"/>
          </p:cNvSpPr>
          <p:nvPr>
            <p:ph type="subTitle" idx="1"/>
          </p:nvPr>
        </p:nvSpPr>
        <p:spPr/>
        <p:txBody>
          <a:bodyPr/>
          <a:lstStyle/>
          <a:p>
            <a:endParaRPr lang="fr-FR"/>
          </a:p>
        </p:txBody>
      </p:sp>
      <p:sp>
        <p:nvSpPr>
          <p:cNvPr id="4" name="Rectangle 3"/>
          <p:cNvSpPr/>
          <p:nvPr/>
        </p:nvSpPr>
        <p:spPr>
          <a:xfrm>
            <a:off x="0" y="0"/>
            <a:ext cx="12192000" cy="6858000"/>
          </a:xfrm>
          <a:prstGeom prst="rect">
            <a:avLst/>
          </a:prstGeom>
          <a:solidFill>
            <a:srgbClr val="14438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5" name="Image 4"/>
          <p:cNvPicPr>
            <a:picLocks noChangeAspect="1"/>
          </p:cNvPicPr>
          <p:nvPr/>
        </p:nvPicPr>
        <p:blipFill rotWithShape="1">
          <a:blip r:embed="rId3">
            <a:extLst>
              <a:ext uri="{28A0092B-C50C-407E-A947-70E740481C1C}">
                <a14:useLocalDpi xmlns:a14="http://schemas.microsoft.com/office/drawing/2010/main" val="0"/>
              </a:ext>
            </a:extLst>
          </a:blip>
          <a:srcRect b="20943"/>
          <a:stretch/>
        </p:blipFill>
        <p:spPr>
          <a:xfrm>
            <a:off x="609600" y="242454"/>
            <a:ext cx="10972800" cy="5421745"/>
          </a:xfrm>
          <a:prstGeom prst="rect">
            <a:avLst/>
          </a:prstGeom>
        </p:spPr>
      </p:pic>
      <p:pic>
        <p:nvPicPr>
          <p:cNvPr id="7" name="Image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263836" y="214746"/>
            <a:ext cx="1590243" cy="1123747"/>
          </a:xfrm>
          <a:prstGeom prst="rect">
            <a:avLst/>
          </a:prstGeom>
        </p:spPr>
      </p:pic>
      <p:pic>
        <p:nvPicPr>
          <p:cNvPr id="8" name="Image 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60338" y="336335"/>
            <a:ext cx="1063662" cy="963697"/>
          </a:xfrm>
          <a:prstGeom prst="rect">
            <a:avLst/>
          </a:prstGeom>
        </p:spPr>
      </p:pic>
    </p:spTree>
    <p:extLst>
      <p:ext uri="{BB962C8B-B14F-4D97-AF65-F5344CB8AC3E}">
        <p14:creationId xmlns:p14="http://schemas.microsoft.com/office/powerpoint/2010/main" val="28178227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14438E"/>
        </a:solidFill>
        <a:effectLst/>
      </p:bgPr>
    </p:bg>
    <p:spTree>
      <p:nvGrpSpPr>
        <p:cNvPr id="1" name=""/>
        <p:cNvGrpSpPr/>
        <p:nvPr/>
      </p:nvGrpSpPr>
      <p:grpSpPr>
        <a:xfrm>
          <a:off x="0" y="0"/>
          <a:ext cx="0" cy="0"/>
          <a:chOff x="0" y="0"/>
          <a:chExt cx="0" cy="0"/>
        </a:xfrm>
      </p:grpSpPr>
      <p:sp>
        <p:nvSpPr>
          <p:cNvPr id="5" name="Ellipse 4"/>
          <p:cNvSpPr/>
          <p:nvPr/>
        </p:nvSpPr>
        <p:spPr>
          <a:xfrm>
            <a:off x="10734598" y="-251716"/>
            <a:ext cx="1920240" cy="1903614"/>
          </a:xfrm>
          <a:prstGeom prst="ellipse">
            <a:avLst/>
          </a:prstGeom>
          <a:solidFill>
            <a:srgbClr val="D8561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re 1"/>
          <p:cNvSpPr>
            <a:spLocks noGrp="1"/>
          </p:cNvSpPr>
          <p:nvPr>
            <p:ph type="ctrTitle"/>
          </p:nvPr>
        </p:nvSpPr>
        <p:spPr>
          <a:xfrm>
            <a:off x="1524000" y="1507620"/>
            <a:ext cx="9144000" cy="2387600"/>
          </a:xfrm>
        </p:spPr>
        <p:txBody>
          <a:bodyPr>
            <a:normAutofit/>
          </a:bodyPr>
          <a:lstStyle/>
          <a:p>
            <a:r>
              <a:rPr lang="fr-FR" sz="4800" dirty="0">
                <a:solidFill>
                  <a:schemeClr val="bg1"/>
                </a:solidFill>
              </a:rPr>
              <a:t> </a:t>
            </a:r>
            <a:r>
              <a:rPr lang="fr-FR" sz="4800" b="1" dirty="0">
                <a:solidFill>
                  <a:schemeClr val="bg1"/>
                </a:solidFill>
              </a:rPr>
              <a:t>Pour améliorer efficacement la santé d’une population, il faut des projets de grandes envergures ? </a:t>
            </a:r>
            <a:endParaRPr lang="fr-FR" sz="4800" dirty="0">
              <a:solidFill>
                <a:schemeClr val="bg1"/>
              </a:solidFill>
            </a:endParaRPr>
          </a:p>
        </p:txBody>
      </p:sp>
      <p:sp>
        <p:nvSpPr>
          <p:cNvPr id="10" name="Triangle rectangle 9"/>
          <p:cNvSpPr/>
          <p:nvPr/>
        </p:nvSpPr>
        <p:spPr>
          <a:xfrm>
            <a:off x="0" y="4941455"/>
            <a:ext cx="1524000" cy="1916545"/>
          </a:xfrm>
          <a:prstGeom prst="rtTriangle">
            <a:avLst/>
          </a:prstGeom>
          <a:solidFill>
            <a:srgbClr val="95C11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 name="Espace réservé du contenu 4"/>
          <p:cNvSpPr>
            <a:spLocks noGrp="1"/>
          </p:cNvSpPr>
          <p:nvPr>
            <p:ph type="subTitle" idx="1"/>
          </p:nvPr>
        </p:nvSpPr>
        <p:spPr>
          <a:xfrm>
            <a:off x="1524000" y="4243965"/>
            <a:ext cx="9144000" cy="1655762"/>
          </a:xfrm>
        </p:spPr>
        <p:txBody>
          <a:bodyPr>
            <a:normAutofit fontScale="85000" lnSpcReduction="20000"/>
          </a:bodyPr>
          <a:lstStyle/>
          <a:p>
            <a:r>
              <a:rPr lang="fr-FR" sz="4400" b="1" dirty="0" smtClean="0">
                <a:solidFill>
                  <a:schemeClr val="bg1"/>
                </a:solidFill>
              </a:rPr>
              <a:t>Taper 1 pour vrai </a:t>
            </a:r>
          </a:p>
          <a:p>
            <a:r>
              <a:rPr lang="fr-FR" sz="4400" b="1" dirty="0" smtClean="0">
                <a:solidFill>
                  <a:schemeClr val="bg1"/>
                </a:solidFill>
              </a:rPr>
              <a:t>Ou 2 pour faux </a:t>
            </a:r>
          </a:p>
          <a:p>
            <a:r>
              <a:rPr lang="fr-FR" sz="4400" b="1" dirty="0">
                <a:solidFill>
                  <a:schemeClr val="bg1"/>
                </a:solidFill>
              </a:rPr>
              <a:t>Au 06 44 64 10 14 </a:t>
            </a:r>
          </a:p>
        </p:txBody>
      </p:sp>
    </p:spTree>
    <p:extLst>
      <p:ext uri="{BB962C8B-B14F-4D97-AF65-F5344CB8AC3E}">
        <p14:creationId xmlns:p14="http://schemas.microsoft.com/office/powerpoint/2010/main" val="398358672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E2E5DB"/>
        </a:solidFill>
        <a:effectLst/>
      </p:bgPr>
    </p:bg>
    <p:spTree>
      <p:nvGrpSpPr>
        <p:cNvPr id="1" name=""/>
        <p:cNvGrpSpPr/>
        <p:nvPr/>
      </p:nvGrpSpPr>
      <p:grpSpPr>
        <a:xfrm>
          <a:off x="0" y="0"/>
          <a:ext cx="0" cy="0"/>
          <a:chOff x="0" y="0"/>
          <a:chExt cx="0" cy="0"/>
        </a:xfrm>
      </p:grpSpPr>
      <p:sp>
        <p:nvSpPr>
          <p:cNvPr id="5" name="Ellipse 4"/>
          <p:cNvSpPr/>
          <p:nvPr/>
        </p:nvSpPr>
        <p:spPr>
          <a:xfrm>
            <a:off x="10734598" y="-251716"/>
            <a:ext cx="1920240" cy="1903614"/>
          </a:xfrm>
          <a:prstGeom prst="ellipse">
            <a:avLst/>
          </a:prstGeom>
          <a:solidFill>
            <a:srgbClr val="D8561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p:cNvSpPr>
            <a:spLocks noGrp="1"/>
          </p:cNvSpPr>
          <p:nvPr>
            <p:ph type="ctrTitle"/>
          </p:nvPr>
        </p:nvSpPr>
        <p:spPr>
          <a:xfrm>
            <a:off x="2346598" y="611110"/>
            <a:ext cx="8388000" cy="2164450"/>
          </a:xfrm>
        </p:spPr>
        <p:txBody>
          <a:bodyPr anchor="t">
            <a:noAutofit/>
          </a:bodyPr>
          <a:lstStyle/>
          <a:p>
            <a:pPr algn="l"/>
            <a:r>
              <a:rPr lang="fr-FR" sz="4000" dirty="0">
                <a:solidFill>
                  <a:schemeClr val="accent5">
                    <a:lumMod val="50000"/>
                  </a:schemeClr>
                </a:solidFill>
              </a:rPr>
              <a:t>Point de départ du projet : </a:t>
            </a:r>
            <a:br>
              <a:rPr lang="fr-FR" sz="4000" dirty="0">
                <a:solidFill>
                  <a:schemeClr val="accent5">
                    <a:lumMod val="50000"/>
                  </a:schemeClr>
                </a:solidFill>
              </a:rPr>
            </a:br>
            <a:r>
              <a:rPr lang="fr-FR" sz="4000" dirty="0">
                <a:solidFill>
                  <a:schemeClr val="accent5">
                    <a:lumMod val="50000"/>
                  </a:schemeClr>
                </a:solidFill>
              </a:rPr>
              <a:t>une articulation ancrée entre santé et environnement </a:t>
            </a:r>
          </a:p>
        </p:txBody>
      </p:sp>
      <p:sp>
        <p:nvSpPr>
          <p:cNvPr id="10" name="Triangle rectangle 9"/>
          <p:cNvSpPr/>
          <p:nvPr/>
        </p:nvSpPr>
        <p:spPr>
          <a:xfrm>
            <a:off x="0" y="4941455"/>
            <a:ext cx="1524000" cy="1916545"/>
          </a:xfrm>
          <a:prstGeom prst="rtTriangle">
            <a:avLst/>
          </a:prstGeom>
          <a:solidFill>
            <a:srgbClr val="95C11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 name="Sous-titre 3"/>
          <p:cNvSpPr>
            <a:spLocks noGrp="1"/>
          </p:cNvSpPr>
          <p:nvPr>
            <p:ph type="subTitle" idx="1"/>
          </p:nvPr>
        </p:nvSpPr>
        <p:spPr>
          <a:xfrm>
            <a:off x="834598" y="2646890"/>
            <a:ext cx="11110839" cy="3600000"/>
          </a:xfrm>
        </p:spPr>
        <p:txBody>
          <a:bodyPr>
            <a:noAutofit/>
          </a:bodyPr>
          <a:lstStyle/>
          <a:p>
            <a:pPr algn="just"/>
            <a:r>
              <a:rPr lang="fr-FR" sz="2200" b="1" dirty="0">
                <a:solidFill>
                  <a:schemeClr val="accent5">
                    <a:lumMod val="50000"/>
                  </a:schemeClr>
                </a:solidFill>
              </a:rPr>
              <a:t>Le Syndicat mixte du Pays de Brocéliande </a:t>
            </a:r>
            <a:r>
              <a:rPr lang="fr-FR" sz="2200" dirty="0">
                <a:solidFill>
                  <a:schemeClr val="accent5">
                    <a:lumMod val="50000"/>
                  </a:schemeClr>
                </a:solidFill>
              </a:rPr>
              <a:t>mutualise des missions et des compétences pour le compte de trois communautés de communes : </a:t>
            </a:r>
          </a:p>
          <a:p>
            <a:pPr marL="342900" indent="-342900" algn="just">
              <a:buFontTx/>
              <a:buChar char="-"/>
            </a:pPr>
            <a:r>
              <a:rPr lang="fr-FR" sz="2200" dirty="0">
                <a:solidFill>
                  <a:schemeClr val="accent5">
                    <a:lumMod val="50000"/>
                  </a:schemeClr>
                </a:solidFill>
              </a:rPr>
              <a:t>la communauté de communes Saint-Méen Montauban</a:t>
            </a:r>
          </a:p>
          <a:p>
            <a:pPr marL="342900" indent="-342900" algn="just">
              <a:buFontTx/>
              <a:buChar char="-"/>
            </a:pPr>
            <a:r>
              <a:rPr lang="fr-FR" sz="2200" dirty="0">
                <a:solidFill>
                  <a:schemeClr val="accent5">
                    <a:lumMod val="50000"/>
                  </a:schemeClr>
                </a:solidFill>
              </a:rPr>
              <a:t>Montfort communauté </a:t>
            </a:r>
          </a:p>
          <a:p>
            <a:pPr marL="342900" indent="-342900" algn="just">
              <a:buFontTx/>
              <a:buChar char="-"/>
            </a:pPr>
            <a:r>
              <a:rPr lang="fr-FR" sz="2200" dirty="0">
                <a:solidFill>
                  <a:schemeClr val="accent5">
                    <a:lumMod val="50000"/>
                  </a:schemeClr>
                </a:solidFill>
              </a:rPr>
              <a:t>et Brocéliande communauté </a:t>
            </a:r>
          </a:p>
          <a:p>
            <a:pPr marL="342900" indent="-342900" algn="just">
              <a:buFontTx/>
              <a:buChar char="-"/>
            </a:pPr>
            <a:endParaRPr lang="fr-FR" sz="2200" dirty="0">
              <a:solidFill>
                <a:schemeClr val="accent5">
                  <a:lumMod val="50000"/>
                </a:schemeClr>
              </a:solidFill>
            </a:endParaRPr>
          </a:p>
          <a:p>
            <a:pPr algn="just"/>
            <a:r>
              <a:rPr lang="fr-FR" sz="2200" b="1" dirty="0">
                <a:solidFill>
                  <a:schemeClr val="accent5">
                    <a:lumMod val="50000"/>
                  </a:schemeClr>
                </a:solidFill>
                <a:sym typeface="Wingdings" panose="05000000000000000000" pitchFamily="2" charset="2"/>
              </a:rPr>
              <a:t> </a:t>
            </a:r>
            <a:r>
              <a:rPr lang="fr-FR" sz="2200" b="1" dirty="0">
                <a:solidFill>
                  <a:schemeClr val="accent5">
                    <a:lumMod val="50000"/>
                  </a:schemeClr>
                </a:solidFill>
              </a:rPr>
              <a:t>Notamment le SCoT et le CLS </a:t>
            </a:r>
            <a:r>
              <a:rPr lang="fr-FR" sz="2200" dirty="0">
                <a:solidFill>
                  <a:schemeClr val="accent5">
                    <a:lumMod val="50000"/>
                  </a:schemeClr>
                </a:solidFill>
              </a:rPr>
              <a:t>: une même échelle facilitant l’articulation politique et technique</a:t>
            </a:r>
          </a:p>
          <a:p>
            <a:pPr algn="l"/>
            <a:endParaRPr lang="fr-FR" dirty="0">
              <a:solidFill>
                <a:schemeClr val="accent5">
                  <a:lumMod val="50000"/>
                </a:schemeClr>
              </a:solidFill>
            </a:endParaRPr>
          </a:p>
        </p:txBody>
      </p:sp>
      <p:sp>
        <p:nvSpPr>
          <p:cNvPr id="6" name="Ellipse 5"/>
          <p:cNvSpPr/>
          <p:nvPr/>
        </p:nvSpPr>
        <p:spPr>
          <a:xfrm>
            <a:off x="11443999" y="1403350"/>
            <a:ext cx="501438" cy="497096"/>
          </a:xfrm>
          <a:prstGeom prst="ellipse">
            <a:avLst/>
          </a:prstGeom>
          <a:solidFill>
            <a:srgbClr val="14438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7" name="Image 6">
            <a:extLst>
              <a:ext uri="{FF2B5EF4-FFF2-40B4-BE49-F238E27FC236}">
                <a16:creationId xmlns:a16="http://schemas.microsoft.com/office/drawing/2014/main" id="{8511BEFD-B0DE-A9C7-FE96-39B5AF94896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34598" y="611110"/>
            <a:ext cx="1512000" cy="1584479"/>
          </a:xfrm>
          <a:prstGeom prst="rect">
            <a:avLst/>
          </a:prstGeom>
        </p:spPr>
      </p:pic>
    </p:spTree>
    <p:extLst>
      <p:ext uri="{BB962C8B-B14F-4D97-AF65-F5344CB8AC3E}">
        <p14:creationId xmlns:p14="http://schemas.microsoft.com/office/powerpoint/2010/main" val="11927619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E2E5DB"/>
        </a:solidFill>
        <a:effectLst/>
      </p:bgPr>
    </p:bg>
    <p:spTree>
      <p:nvGrpSpPr>
        <p:cNvPr id="1" name=""/>
        <p:cNvGrpSpPr/>
        <p:nvPr/>
      </p:nvGrpSpPr>
      <p:grpSpPr>
        <a:xfrm>
          <a:off x="0" y="0"/>
          <a:ext cx="0" cy="0"/>
          <a:chOff x="0" y="0"/>
          <a:chExt cx="0" cy="0"/>
        </a:xfrm>
      </p:grpSpPr>
      <p:sp>
        <p:nvSpPr>
          <p:cNvPr id="5" name="Ellipse 4"/>
          <p:cNvSpPr/>
          <p:nvPr/>
        </p:nvSpPr>
        <p:spPr>
          <a:xfrm>
            <a:off x="10734598" y="-251716"/>
            <a:ext cx="1920240" cy="1903614"/>
          </a:xfrm>
          <a:prstGeom prst="ellipse">
            <a:avLst/>
          </a:prstGeom>
          <a:solidFill>
            <a:srgbClr val="D8561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Triangle rectangle 9"/>
          <p:cNvSpPr/>
          <p:nvPr/>
        </p:nvSpPr>
        <p:spPr>
          <a:xfrm>
            <a:off x="0" y="4941455"/>
            <a:ext cx="1524000" cy="1916545"/>
          </a:xfrm>
          <a:prstGeom prst="rtTriangle">
            <a:avLst/>
          </a:prstGeom>
          <a:solidFill>
            <a:srgbClr val="95C11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 name="Sous-titre 3"/>
          <p:cNvSpPr>
            <a:spLocks noGrp="1"/>
          </p:cNvSpPr>
          <p:nvPr>
            <p:ph type="subTitle" idx="1"/>
          </p:nvPr>
        </p:nvSpPr>
        <p:spPr>
          <a:xfrm>
            <a:off x="834598" y="2641760"/>
            <a:ext cx="11110839" cy="3600000"/>
          </a:xfrm>
        </p:spPr>
        <p:txBody>
          <a:bodyPr>
            <a:noAutofit/>
          </a:bodyPr>
          <a:lstStyle/>
          <a:p>
            <a:pPr algn="just"/>
            <a:r>
              <a:rPr lang="fr-FR" sz="2200" b="1" dirty="0">
                <a:solidFill>
                  <a:schemeClr val="accent5">
                    <a:lumMod val="50000"/>
                  </a:schemeClr>
                </a:solidFill>
              </a:rPr>
              <a:t>Le 1</a:t>
            </a:r>
            <a:r>
              <a:rPr lang="fr-FR" sz="2200" b="1" baseline="30000" dirty="0">
                <a:solidFill>
                  <a:schemeClr val="accent5">
                    <a:lumMod val="50000"/>
                  </a:schemeClr>
                </a:solidFill>
              </a:rPr>
              <a:t>er</a:t>
            </a:r>
            <a:r>
              <a:rPr lang="fr-FR" sz="2200" b="1" dirty="0">
                <a:solidFill>
                  <a:schemeClr val="accent5">
                    <a:lumMod val="50000"/>
                  </a:schemeClr>
                </a:solidFill>
              </a:rPr>
              <a:t> CLS du Pays de Brocéliande 2017-2022 </a:t>
            </a:r>
            <a:r>
              <a:rPr lang="fr-FR" sz="2200" dirty="0">
                <a:solidFill>
                  <a:schemeClr val="accent5">
                    <a:lumMod val="50000"/>
                  </a:schemeClr>
                </a:solidFill>
              </a:rPr>
              <a:t>: un axe fort pour que les habitants bénéficient de conditions de vie favorables à la santé</a:t>
            </a:r>
          </a:p>
          <a:p>
            <a:pPr algn="just"/>
            <a:endParaRPr lang="fr-FR" sz="2200" dirty="0">
              <a:solidFill>
                <a:schemeClr val="accent5">
                  <a:lumMod val="50000"/>
                </a:schemeClr>
              </a:solidFill>
            </a:endParaRPr>
          </a:p>
          <a:p>
            <a:pPr marL="342900" indent="-342900" algn="just">
              <a:buFont typeface="Wingdings" panose="05000000000000000000" pitchFamily="2" charset="2"/>
              <a:buChar char="à"/>
            </a:pPr>
            <a:r>
              <a:rPr lang="fr-FR" sz="2200" b="1" dirty="0">
                <a:solidFill>
                  <a:schemeClr val="accent5">
                    <a:lumMod val="50000"/>
                  </a:schemeClr>
                </a:solidFill>
              </a:rPr>
              <a:t>Une fiche-action du CLS visait à prendre en compte la santé dans l’élaboration des PCAET des EPCI</a:t>
            </a:r>
            <a:r>
              <a:rPr lang="fr-FR" sz="2200" dirty="0">
                <a:solidFill>
                  <a:schemeClr val="accent5">
                    <a:lumMod val="50000"/>
                  </a:schemeClr>
                </a:solidFill>
              </a:rPr>
              <a:t>, conduisant notamment à un 1</a:t>
            </a:r>
            <a:r>
              <a:rPr lang="fr-FR" sz="2200" baseline="30000" dirty="0">
                <a:solidFill>
                  <a:schemeClr val="accent5">
                    <a:lumMod val="50000"/>
                  </a:schemeClr>
                </a:solidFill>
              </a:rPr>
              <a:t>er</a:t>
            </a:r>
            <a:r>
              <a:rPr lang="fr-FR" sz="2200" dirty="0">
                <a:solidFill>
                  <a:schemeClr val="accent5">
                    <a:lumMod val="50000"/>
                  </a:schemeClr>
                </a:solidFill>
              </a:rPr>
              <a:t> partenariat avec l’EHESP </a:t>
            </a:r>
          </a:p>
          <a:p>
            <a:pPr marL="342900" indent="-342900" algn="just">
              <a:buFont typeface="Wingdings" panose="05000000000000000000" pitchFamily="2" charset="2"/>
              <a:buChar char="à"/>
            </a:pPr>
            <a:endParaRPr lang="fr-FR" sz="2200" dirty="0">
              <a:solidFill>
                <a:schemeClr val="accent5">
                  <a:lumMod val="50000"/>
                </a:schemeClr>
              </a:solidFill>
            </a:endParaRPr>
          </a:p>
          <a:p>
            <a:pPr algn="just"/>
            <a:r>
              <a:rPr lang="fr-FR" sz="2200" b="1" dirty="0">
                <a:solidFill>
                  <a:schemeClr val="accent5">
                    <a:lumMod val="50000"/>
                  </a:schemeClr>
                </a:solidFill>
                <a:sym typeface="Wingdings" panose="05000000000000000000" pitchFamily="2" charset="2"/>
              </a:rPr>
              <a:t> </a:t>
            </a:r>
            <a:r>
              <a:rPr lang="fr-FR" sz="2200" b="1" dirty="0">
                <a:solidFill>
                  <a:schemeClr val="accent5">
                    <a:lumMod val="50000"/>
                  </a:schemeClr>
                </a:solidFill>
              </a:rPr>
              <a:t>Bilan du mandat 2014-2020 </a:t>
            </a:r>
            <a:r>
              <a:rPr lang="fr-FR" sz="2200" dirty="0">
                <a:solidFill>
                  <a:schemeClr val="accent5">
                    <a:lumMod val="50000"/>
                  </a:schemeClr>
                </a:solidFill>
              </a:rPr>
              <a:t>de la précédente gouvernance : poursuivre et renforcer les réflexions pour articuler santé et environnement dans la lignée des travaux enclenchés </a:t>
            </a:r>
          </a:p>
        </p:txBody>
      </p:sp>
      <p:sp>
        <p:nvSpPr>
          <p:cNvPr id="6" name="Ellipse 5"/>
          <p:cNvSpPr/>
          <p:nvPr/>
        </p:nvSpPr>
        <p:spPr>
          <a:xfrm>
            <a:off x="11443999" y="1403350"/>
            <a:ext cx="501438" cy="497096"/>
          </a:xfrm>
          <a:prstGeom prst="ellipse">
            <a:avLst/>
          </a:prstGeom>
          <a:solidFill>
            <a:srgbClr val="14438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Titre 1">
            <a:extLst>
              <a:ext uri="{FF2B5EF4-FFF2-40B4-BE49-F238E27FC236}">
                <a16:creationId xmlns:a16="http://schemas.microsoft.com/office/drawing/2014/main" id="{2BEBBD82-8942-CA9A-9DF9-523FD35CA496}"/>
              </a:ext>
            </a:extLst>
          </p:cNvPr>
          <p:cNvSpPr txBox="1">
            <a:spLocks/>
          </p:cNvSpPr>
          <p:nvPr/>
        </p:nvSpPr>
        <p:spPr>
          <a:xfrm>
            <a:off x="2346598" y="611110"/>
            <a:ext cx="8388000" cy="2164450"/>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fr-FR" sz="4000" dirty="0">
                <a:solidFill>
                  <a:schemeClr val="accent5">
                    <a:lumMod val="50000"/>
                  </a:schemeClr>
                </a:solidFill>
              </a:rPr>
              <a:t>Point de départ du projet : </a:t>
            </a:r>
            <a:br>
              <a:rPr lang="fr-FR" sz="4000" dirty="0">
                <a:solidFill>
                  <a:schemeClr val="accent5">
                    <a:lumMod val="50000"/>
                  </a:schemeClr>
                </a:solidFill>
              </a:rPr>
            </a:br>
            <a:r>
              <a:rPr lang="fr-FR" sz="4000" dirty="0">
                <a:solidFill>
                  <a:schemeClr val="accent5">
                    <a:lumMod val="50000"/>
                  </a:schemeClr>
                </a:solidFill>
              </a:rPr>
              <a:t>une articulation ancrée entre santé et environnement </a:t>
            </a:r>
          </a:p>
        </p:txBody>
      </p:sp>
      <p:pic>
        <p:nvPicPr>
          <p:cNvPr id="9" name="Image 8">
            <a:extLst>
              <a:ext uri="{FF2B5EF4-FFF2-40B4-BE49-F238E27FC236}">
                <a16:creationId xmlns:a16="http://schemas.microsoft.com/office/drawing/2014/main" id="{C026F361-6284-CFA1-447F-83C850DC387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34598" y="611110"/>
            <a:ext cx="1512000" cy="1584479"/>
          </a:xfrm>
          <a:prstGeom prst="rect">
            <a:avLst/>
          </a:prstGeom>
        </p:spPr>
      </p:pic>
    </p:spTree>
    <p:extLst>
      <p:ext uri="{BB962C8B-B14F-4D97-AF65-F5344CB8AC3E}">
        <p14:creationId xmlns:p14="http://schemas.microsoft.com/office/powerpoint/2010/main" val="25772509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E2E5DB"/>
        </a:solidFill>
        <a:effectLst/>
      </p:bgPr>
    </p:bg>
    <p:spTree>
      <p:nvGrpSpPr>
        <p:cNvPr id="1" name=""/>
        <p:cNvGrpSpPr/>
        <p:nvPr/>
      </p:nvGrpSpPr>
      <p:grpSpPr>
        <a:xfrm>
          <a:off x="0" y="0"/>
          <a:ext cx="0" cy="0"/>
          <a:chOff x="0" y="0"/>
          <a:chExt cx="0" cy="0"/>
        </a:xfrm>
      </p:grpSpPr>
      <p:sp>
        <p:nvSpPr>
          <p:cNvPr id="5" name="Ellipse 4"/>
          <p:cNvSpPr/>
          <p:nvPr/>
        </p:nvSpPr>
        <p:spPr>
          <a:xfrm>
            <a:off x="10734598" y="-251716"/>
            <a:ext cx="1920240" cy="1903614"/>
          </a:xfrm>
          <a:prstGeom prst="ellipse">
            <a:avLst/>
          </a:prstGeom>
          <a:solidFill>
            <a:srgbClr val="D8561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Triangle rectangle 9"/>
          <p:cNvSpPr/>
          <p:nvPr/>
        </p:nvSpPr>
        <p:spPr>
          <a:xfrm>
            <a:off x="0" y="4941455"/>
            <a:ext cx="1524000" cy="1916545"/>
          </a:xfrm>
          <a:prstGeom prst="rtTriangle">
            <a:avLst/>
          </a:prstGeom>
          <a:solidFill>
            <a:srgbClr val="95C11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 name="Sous-titre 3"/>
          <p:cNvSpPr>
            <a:spLocks noGrp="1"/>
          </p:cNvSpPr>
          <p:nvPr>
            <p:ph type="subTitle" idx="1"/>
          </p:nvPr>
        </p:nvSpPr>
        <p:spPr>
          <a:xfrm>
            <a:off x="834598" y="2210178"/>
            <a:ext cx="11110839" cy="4046450"/>
          </a:xfrm>
        </p:spPr>
        <p:txBody>
          <a:bodyPr>
            <a:noAutofit/>
          </a:bodyPr>
          <a:lstStyle/>
          <a:p>
            <a:pPr algn="just"/>
            <a:r>
              <a:rPr lang="fr-FR" sz="2200" b="1" dirty="0">
                <a:solidFill>
                  <a:schemeClr val="accent5">
                    <a:lumMod val="50000"/>
                  </a:schemeClr>
                </a:solidFill>
              </a:rPr>
              <a:t>Cycle complet de formations sur l’urbanisme durable entre février 2021 et janvier 2022</a:t>
            </a:r>
            <a:endParaRPr lang="fr-FR" sz="2200" dirty="0">
              <a:solidFill>
                <a:schemeClr val="accent5">
                  <a:lumMod val="50000"/>
                </a:schemeClr>
              </a:solidFill>
            </a:endParaRPr>
          </a:p>
          <a:p>
            <a:pPr algn="just"/>
            <a:r>
              <a:rPr lang="fr-FR" sz="2200" dirty="0">
                <a:solidFill>
                  <a:schemeClr val="accent5">
                    <a:lumMod val="50000"/>
                  </a:schemeClr>
                </a:solidFill>
              </a:rPr>
              <a:t>une conférence de lancement et 7 modules de formation </a:t>
            </a:r>
          </a:p>
          <a:p>
            <a:pPr marL="342900" indent="-342900" algn="just">
              <a:buFont typeface="Wingdings" panose="05000000000000000000" pitchFamily="2" charset="2"/>
              <a:buChar char="à"/>
            </a:pPr>
            <a:r>
              <a:rPr lang="fr-FR" sz="2200" dirty="0">
                <a:solidFill>
                  <a:schemeClr val="accent5">
                    <a:lumMod val="50000"/>
                  </a:schemeClr>
                </a:solidFill>
                <a:sym typeface="Wingdings" panose="05000000000000000000" pitchFamily="2" charset="2"/>
              </a:rPr>
              <a:t>3</a:t>
            </a:r>
            <a:r>
              <a:rPr lang="fr-FR" sz="2200" baseline="30000" dirty="0">
                <a:solidFill>
                  <a:schemeClr val="accent5">
                    <a:lumMod val="50000"/>
                  </a:schemeClr>
                </a:solidFill>
                <a:sym typeface="Wingdings" panose="05000000000000000000" pitchFamily="2" charset="2"/>
              </a:rPr>
              <a:t>e</a:t>
            </a:r>
            <a:r>
              <a:rPr lang="fr-FR" sz="2200" dirty="0">
                <a:solidFill>
                  <a:schemeClr val="accent5">
                    <a:lumMod val="50000"/>
                  </a:schemeClr>
                </a:solidFill>
                <a:sym typeface="Wingdings" panose="05000000000000000000" pitchFamily="2" charset="2"/>
              </a:rPr>
              <a:t> édition, renouvelée à chaque début de mandat depuis 2008 en partenariat avec l’ARIC</a:t>
            </a:r>
          </a:p>
          <a:p>
            <a:pPr algn="just"/>
            <a:endParaRPr lang="fr-FR" sz="2200" dirty="0">
              <a:solidFill>
                <a:schemeClr val="accent5">
                  <a:lumMod val="50000"/>
                </a:schemeClr>
              </a:solidFill>
            </a:endParaRPr>
          </a:p>
          <a:p>
            <a:pPr algn="just"/>
            <a:r>
              <a:rPr lang="fr-FR" sz="2200" b="1" dirty="0">
                <a:solidFill>
                  <a:schemeClr val="accent5">
                    <a:lumMod val="50000"/>
                  </a:schemeClr>
                </a:solidFill>
              </a:rPr>
              <a:t>Module de formation sur l’urbanisme favorable à la santé entre septembre et novembre 2021 </a:t>
            </a:r>
          </a:p>
          <a:p>
            <a:pPr algn="just"/>
            <a:r>
              <a:rPr lang="fr-FR" sz="2200" dirty="0">
                <a:solidFill>
                  <a:schemeClr val="accent5">
                    <a:lumMod val="50000"/>
                  </a:schemeClr>
                </a:solidFill>
                <a:sym typeface="Wingdings" panose="05000000000000000000" pitchFamily="2" charset="2"/>
              </a:rPr>
              <a:t> Nouveauté de cette édition</a:t>
            </a:r>
            <a:endParaRPr lang="fr-FR" sz="2200" dirty="0">
              <a:solidFill>
                <a:schemeClr val="accent5">
                  <a:lumMod val="50000"/>
                </a:schemeClr>
              </a:solidFill>
            </a:endParaRPr>
          </a:p>
          <a:p>
            <a:pPr algn="just"/>
            <a:endParaRPr lang="fr-FR" sz="2200" dirty="0">
              <a:solidFill>
                <a:schemeClr val="accent5">
                  <a:lumMod val="50000"/>
                </a:schemeClr>
              </a:solidFill>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fr-FR" sz="2200" b="1" dirty="0">
                <a:solidFill>
                  <a:schemeClr val="accent5">
                    <a:lumMod val="50000"/>
                  </a:schemeClr>
                </a:solidFill>
              </a:rPr>
              <a:t>Urbanisme favorable à la santé (UFS) : </a:t>
            </a:r>
            <a:r>
              <a:rPr lang="fr-FR" sz="2200" dirty="0">
                <a:solidFill>
                  <a:schemeClr val="accent5">
                    <a:lumMod val="50000"/>
                  </a:schemeClr>
                </a:solidFill>
              </a:rPr>
              <a:t>faire des choix d’aménagement pour minimiser les impacts négatifs (facteurs de risque) et maximiser les impacts positifs (facteurs de protection) et agir ainsi sur l’ensemble des déterminants de santé en préservant la qualité de l’environnement </a:t>
            </a:r>
          </a:p>
          <a:p>
            <a:pPr algn="just"/>
            <a:endParaRPr lang="fr-FR" sz="2200" b="1" dirty="0">
              <a:solidFill>
                <a:schemeClr val="accent5">
                  <a:lumMod val="50000"/>
                </a:schemeClr>
              </a:solidFill>
            </a:endParaRPr>
          </a:p>
        </p:txBody>
      </p:sp>
      <p:sp>
        <p:nvSpPr>
          <p:cNvPr id="6" name="Ellipse 5"/>
          <p:cNvSpPr/>
          <p:nvPr/>
        </p:nvSpPr>
        <p:spPr>
          <a:xfrm>
            <a:off x="11443999" y="1403350"/>
            <a:ext cx="501438" cy="497096"/>
          </a:xfrm>
          <a:prstGeom prst="ellipse">
            <a:avLst/>
          </a:prstGeom>
          <a:solidFill>
            <a:srgbClr val="14438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a:extLst>
              <a:ext uri="{FF2B5EF4-FFF2-40B4-BE49-F238E27FC236}">
                <a16:creationId xmlns:a16="http://schemas.microsoft.com/office/drawing/2014/main" id="{C87269E3-0359-DEC6-A84A-190A72593E7C}"/>
              </a:ext>
            </a:extLst>
          </p:cNvPr>
          <p:cNvSpPr>
            <a:spLocks noGrp="1"/>
          </p:cNvSpPr>
          <p:nvPr>
            <p:ph type="ctrTitle"/>
          </p:nvPr>
        </p:nvSpPr>
        <p:spPr>
          <a:xfrm>
            <a:off x="2346598" y="611110"/>
            <a:ext cx="8388000" cy="2164450"/>
          </a:xfrm>
        </p:spPr>
        <p:txBody>
          <a:bodyPr anchor="t">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4000" b="0" i="0" u="none" strike="noStrike" kern="1200" cap="none" spc="0" normalizeH="0" baseline="0" noProof="0" dirty="0">
                <a:ln>
                  <a:noFill/>
                </a:ln>
                <a:solidFill>
                  <a:srgbClr val="4472C4">
                    <a:lumMod val="50000"/>
                  </a:srgbClr>
                </a:solidFill>
                <a:effectLst/>
                <a:uLnTx/>
                <a:uFillTx/>
                <a:ea typeface="+mn-ea"/>
                <a:cs typeface="+mn-cs"/>
              </a:rPr>
              <a:t>Un projet inscrit dans un cycle complet de formations à l’urbanisme durable</a:t>
            </a:r>
          </a:p>
        </p:txBody>
      </p:sp>
      <p:pic>
        <p:nvPicPr>
          <p:cNvPr id="7" name="Image 6">
            <a:extLst>
              <a:ext uri="{FF2B5EF4-FFF2-40B4-BE49-F238E27FC236}">
                <a16:creationId xmlns:a16="http://schemas.microsoft.com/office/drawing/2014/main" id="{BC77F544-9825-A660-4AF6-56CCE806E47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34598" y="611110"/>
            <a:ext cx="1512000" cy="1584479"/>
          </a:xfrm>
          <a:prstGeom prst="rect">
            <a:avLst/>
          </a:prstGeom>
        </p:spPr>
      </p:pic>
    </p:spTree>
    <p:extLst>
      <p:ext uri="{BB962C8B-B14F-4D97-AF65-F5344CB8AC3E}">
        <p14:creationId xmlns:p14="http://schemas.microsoft.com/office/powerpoint/2010/main" val="28089609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E2E5DB"/>
        </a:solidFill>
        <a:effectLst/>
      </p:bgPr>
    </p:bg>
    <p:spTree>
      <p:nvGrpSpPr>
        <p:cNvPr id="1" name=""/>
        <p:cNvGrpSpPr/>
        <p:nvPr/>
      </p:nvGrpSpPr>
      <p:grpSpPr>
        <a:xfrm>
          <a:off x="0" y="0"/>
          <a:ext cx="0" cy="0"/>
          <a:chOff x="0" y="0"/>
          <a:chExt cx="0" cy="0"/>
        </a:xfrm>
      </p:grpSpPr>
      <p:sp>
        <p:nvSpPr>
          <p:cNvPr id="5" name="Ellipse 4"/>
          <p:cNvSpPr/>
          <p:nvPr/>
        </p:nvSpPr>
        <p:spPr>
          <a:xfrm>
            <a:off x="10734598" y="-251716"/>
            <a:ext cx="1920240" cy="1903614"/>
          </a:xfrm>
          <a:prstGeom prst="ellipse">
            <a:avLst/>
          </a:prstGeom>
          <a:solidFill>
            <a:srgbClr val="D8561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Triangle rectangle 9"/>
          <p:cNvSpPr/>
          <p:nvPr/>
        </p:nvSpPr>
        <p:spPr>
          <a:xfrm>
            <a:off x="0" y="4941455"/>
            <a:ext cx="1524000" cy="1916545"/>
          </a:xfrm>
          <a:prstGeom prst="rtTriangle">
            <a:avLst/>
          </a:prstGeom>
          <a:solidFill>
            <a:srgbClr val="95C11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 name="Sous-titre 3"/>
          <p:cNvSpPr>
            <a:spLocks noGrp="1"/>
          </p:cNvSpPr>
          <p:nvPr>
            <p:ph type="subTitle" idx="1"/>
          </p:nvPr>
        </p:nvSpPr>
        <p:spPr>
          <a:xfrm>
            <a:off x="834598" y="2066455"/>
            <a:ext cx="11110839" cy="4151465"/>
          </a:xfrm>
        </p:spPr>
        <p:txBody>
          <a:bodyPr>
            <a:noAutofit/>
          </a:bodyPr>
          <a:lstStyle/>
          <a:p>
            <a:pPr algn="just"/>
            <a:r>
              <a:rPr lang="fr-FR" b="1" dirty="0">
                <a:solidFill>
                  <a:schemeClr val="accent5">
                    <a:lumMod val="50000"/>
                  </a:schemeClr>
                </a:solidFill>
              </a:rPr>
              <a:t>4 demi-journées ouvertes à une vingtaine d’inscriptions </a:t>
            </a:r>
            <a:r>
              <a:rPr lang="fr-FR" b="1" dirty="0" err="1">
                <a:solidFill>
                  <a:schemeClr val="accent5">
                    <a:lumMod val="50000"/>
                  </a:schemeClr>
                </a:solidFill>
              </a:rPr>
              <a:t>chacunes</a:t>
            </a:r>
            <a:r>
              <a:rPr lang="fr-FR" b="1" dirty="0">
                <a:solidFill>
                  <a:schemeClr val="accent5">
                    <a:lumMod val="50000"/>
                  </a:schemeClr>
                </a:solidFill>
              </a:rPr>
              <a:t> </a:t>
            </a:r>
            <a:r>
              <a:rPr lang="fr-FR" dirty="0">
                <a:solidFill>
                  <a:schemeClr val="accent5">
                    <a:lumMod val="50000"/>
                  </a:schemeClr>
                </a:solidFill>
              </a:rPr>
              <a:t>: </a:t>
            </a:r>
          </a:p>
          <a:p>
            <a:pPr marL="342900" indent="-342900" algn="just">
              <a:buFontTx/>
              <a:buChar char="-"/>
            </a:pPr>
            <a:r>
              <a:rPr lang="fr-FR" sz="2000" dirty="0">
                <a:solidFill>
                  <a:schemeClr val="accent5">
                    <a:lumMod val="50000"/>
                  </a:schemeClr>
                </a:solidFill>
              </a:rPr>
              <a:t>09/09/21 : introduction aux principes de l’UFS </a:t>
            </a:r>
          </a:p>
          <a:p>
            <a:pPr marL="342900" indent="-342900" algn="just">
              <a:buFontTx/>
              <a:buChar char="-"/>
            </a:pPr>
            <a:r>
              <a:rPr lang="fr-FR" sz="2000" dirty="0">
                <a:solidFill>
                  <a:schemeClr val="accent5">
                    <a:lumMod val="50000"/>
                  </a:schemeClr>
                </a:solidFill>
              </a:rPr>
              <a:t>30/09/21 : marche commentée à Montfort-sur-Meu « favoriser la mise en mouvement des habitants » </a:t>
            </a:r>
          </a:p>
          <a:p>
            <a:pPr marL="342900" indent="-342900" algn="just">
              <a:buFontTx/>
              <a:buChar char="-"/>
            </a:pPr>
            <a:r>
              <a:rPr lang="fr-FR" sz="2000" dirty="0">
                <a:solidFill>
                  <a:schemeClr val="accent5">
                    <a:lumMod val="50000"/>
                  </a:schemeClr>
                </a:solidFill>
              </a:rPr>
              <a:t>14/10/21 : marche commentée à Redon « l’UFS dans le projet Confluences 2030 » </a:t>
            </a:r>
          </a:p>
          <a:p>
            <a:pPr marL="342900" indent="-342900" algn="just">
              <a:buFontTx/>
              <a:buChar char="-"/>
            </a:pPr>
            <a:r>
              <a:rPr lang="fr-FR" sz="2000" dirty="0">
                <a:solidFill>
                  <a:schemeClr val="accent5">
                    <a:lumMod val="50000"/>
                  </a:schemeClr>
                </a:solidFill>
              </a:rPr>
              <a:t>18/11/21 : atelier de mise en pratique des principes de l’UFS sur un plan fictif </a:t>
            </a:r>
          </a:p>
          <a:p>
            <a:pPr algn="just"/>
            <a:endParaRPr lang="fr-FR" sz="2200" dirty="0">
              <a:solidFill>
                <a:schemeClr val="accent5">
                  <a:lumMod val="50000"/>
                </a:schemeClr>
              </a:solidFill>
              <a:sym typeface="Wingdings" panose="05000000000000000000" pitchFamily="2" charset="2"/>
            </a:endParaRPr>
          </a:p>
          <a:p>
            <a:pPr algn="just"/>
            <a:r>
              <a:rPr lang="fr-FR" sz="2200" b="1" dirty="0">
                <a:solidFill>
                  <a:schemeClr val="accent5">
                    <a:lumMod val="50000"/>
                  </a:schemeClr>
                </a:solidFill>
                <a:sym typeface="Wingdings" panose="05000000000000000000" pitchFamily="2" charset="2"/>
              </a:rPr>
              <a:t>PRSE 3 Bretagne, élément favorisant </a:t>
            </a:r>
            <a:r>
              <a:rPr lang="fr-FR" sz="2200" dirty="0">
                <a:solidFill>
                  <a:schemeClr val="accent5">
                    <a:lumMod val="50000"/>
                  </a:schemeClr>
                </a:solidFill>
                <a:sym typeface="Wingdings" panose="05000000000000000000" pitchFamily="2" charset="2"/>
              </a:rPr>
              <a:t>: </a:t>
            </a:r>
            <a:r>
              <a:rPr lang="fr-FR" sz="2000" dirty="0">
                <a:solidFill>
                  <a:schemeClr val="accent5">
                    <a:lumMod val="50000"/>
                  </a:schemeClr>
                </a:solidFill>
                <a:sym typeface="Wingdings" panose="05000000000000000000" pitchFamily="2" charset="2"/>
              </a:rPr>
              <a:t>bénéficier du réseau de partenaires, de la boite à outils, de formation en ligne et obtenir des cofinancements</a:t>
            </a:r>
          </a:p>
          <a:p>
            <a:pPr marL="342900" indent="-342900" algn="just">
              <a:buFont typeface="Wingdings" panose="05000000000000000000" pitchFamily="2" charset="2"/>
              <a:buChar char="à"/>
            </a:pPr>
            <a:endParaRPr lang="fr-FR" sz="2200" b="1" dirty="0">
              <a:solidFill>
                <a:schemeClr val="accent5">
                  <a:lumMod val="50000"/>
                </a:schemeClr>
              </a:solidFill>
              <a:sym typeface="Wingdings" panose="05000000000000000000" pitchFamily="2" charset="2"/>
            </a:endParaRPr>
          </a:p>
          <a:p>
            <a:pPr marL="342900" indent="-342900" algn="just">
              <a:buFont typeface="Wingdings" panose="05000000000000000000" pitchFamily="2" charset="2"/>
              <a:buChar char="à"/>
            </a:pPr>
            <a:r>
              <a:rPr lang="fr-FR" sz="2200" b="1" dirty="0">
                <a:solidFill>
                  <a:schemeClr val="accent5">
                    <a:lumMod val="50000"/>
                  </a:schemeClr>
                </a:solidFill>
              </a:rPr>
              <a:t>Partenariats : </a:t>
            </a:r>
            <a:r>
              <a:rPr lang="fr-FR" sz="2000" dirty="0">
                <a:solidFill>
                  <a:schemeClr val="accent5">
                    <a:lumMod val="50000"/>
                  </a:schemeClr>
                </a:solidFill>
              </a:rPr>
              <a:t>IREPS, CPIE, EHESP, Redon Agglomération, Dr CHA, Pr CARRÉ et Pr DELAMARCHE  </a:t>
            </a:r>
            <a:endParaRPr lang="fr-FR" sz="2200" dirty="0">
              <a:solidFill>
                <a:schemeClr val="accent5">
                  <a:lumMod val="50000"/>
                </a:schemeClr>
              </a:solidFill>
            </a:endParaRPr>
          </a:p>
        </p:txBody>
      </p:sp>
      <p:sp>
        <p:nvSpPr>
          <p:cNvPr id="6" name="Ellipse 5"/>
          <p:cNvSpPr/>
          <p:nvPr/>
        </p:nvSpPr>
        <p:spPr>
          <a:xfrm>
            <a:off x="11443999" y="1403350"/>
            <a:ext cx="501438" cy="497096"/>
          </a:xfrm>
          <a:prstGeom prst="ellipse">
            <a:avLst/>
          </a:prstGeom>
          <a:solidFill>
            <a:srgbClr val="14438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a:extLst>
              <a:ext uri="{FF2B5EF4-FFF2-40B4-BE49-F238E27FC236}">
                <a16:creationId xmlns:a16="http://schemas.microsoft.com/office/drawing/2014/main" id="{C6C44432-E0FB-B543-2BF7-B2532A282DB0}"/>
              </a:ext>
            </a:extLst>
          </p:cNvPr>
          <p:cNvSpPr>
            <a:spLocks noGrp="1"/>
          </p:cNvSpPr>
          <p:nvPr>
            <p:ph type="ctrTitle"/>
          </p:nvPr>
        </p:nvSpPr>
        <p:spPr>
          <a:xfrm>
            <a:off x="2346598" y="321125"/>
            <a:ext cx="8388000" cy="2164450"/>
          </a:xfrm>
        </p:spPr>
        <p:txBody>
          <a:bodyPr anchor="t">
            <a:noAutofit/>
          </a:bodyPr>
          <a:lstStyle/>
          <a:p>
            <a:pPr algn="l"/>
            <a:r>
              <a:rPr lang="fr-FR" sz="4000" dirty="0">
                <a:solidFill>
                  <a:schemeClr val="accent5">
                    <a:lumMod val="50000"/>
                  </a:schemeClr>
                </a:solidFill>
              </a:rPr>
              <a:t>Une inscription dans le cadre </a:t>
            </a:r>
            <a:br>
              <a:rPr lang="fr-FR" sz="4000" dirty="0">
                <a:solidFill>
                  <a:schemeClr val="accent5">
                    <a:lumMod val="50000"/>
                  </a:schemeClr>
                </a:solidFill>
              </a:rPr>
            </a:br>
            <a:r>
              <a:rPr lang="fr-FR" sz="4000" dirty="0">
                <a:solidFill>
                  <a:schemeClr val="accent5">
                    <a:lumMod val="50000"/>
                  </a:schemeClr>
                </a:solidFill>
              </a:rPr>
              <a:t>du PRSE 3 Bretagne</a:t>
            </a:r>
          </a:p>
        </p:txBody>
      </p:sp>
      <p:pic>
        <p:nvPicPr>
          <p:cNvPr id="3" name="Image 2">
            <a:extLst>
              <a:ext uri="{FF2B5EF4-FFF2-40B4-BE49-F238E27FC236}">
                <a16:creationId xmlns:a16="http://schemas.microsoft.com/office/drawing/2014/main" id="{3D120930-F7E1-1498-835D-AE96D4444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34598" y="321125"/>
            <a:ext cx="1512000" cy="1584479"/>
          </a:xfrm>
          <a:prstGeom prst="rect">
            <a:avLst/>
          </a:prstGeom>
        </p:spPr>
      </p:pic>
    </p:spTree>
    <p:extLst>
      <p:ext uri="{BB962C8B-B14F-4D97-AF65-F5344CB8AC3E}">
        <p14:creationId xmlns:p14="http://schemas.microsoft.com/office/powerpoint/2010/main" val="9782932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E2E5DB"/>
        </a:solidFill>
        <a:effectLst/>
      </p:bgPr>
    </p:bg>
    <p:spTree>
      <p:nvGrpSpPr>
        <p:cNvPr id="1" name=""/>
        <p:cNvGrpSpPr/>
        <p:nvPr/>
      </p:nvGrpSpPr>
      <p:grpSpPr>
        <a:xfrm>
          <a:off x="0" y="0"/>
          <a:ext cx="0" cy="0"/>
          <a:chOff x="0" y="0"/>
          <a:chExt cx="0" cy="0"/>
        </a:xfrm>
      </p:grpSpPr>
      <p:sp>
        <p:nvSpPr>
          <p:cNvPr id="5" name="Ellipse 4"/>
          <p:cNvSpPr/>
          <p:nvPr/>
        </p:nvSpPr>
        <p:spPr>
          <a:xfrm>
            <a:off x="10734598" y="-251716"/>
            <a:ext cx="1920240" cy="1903614"/>
          </a:xfrm>
          <a:prstGeom prst="ellipse">
            <a:avLst/>
          </a:prstGeom>
          <a:solidFill>
            <a:srgbClr val="D8561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Triangle rectangle 9"/>
          <p:cNvSpPr/>
          <p:nvPr/>
        </p:nvSpPr>
        <p:spPr>
          <a:xfrm>
            <a:off x="0" y="4941455"/>
            <a:ext cx="1524000" cy="1916545"/>
          </a:xfrm>
          <a:prstGeom prst="rtTriangle">
            <a:avLst/>
          </a:prstGeom>
          <a:solidFill>
            <a:srgbClr val="95C11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 name="Sous-titre 3"/>
          <p:cNvSpPr>
            <a:spLocks noGrp="1"/>
          </p:cNvSpPr>
          <p:nvPr>
            <p:ph type="subTitle" idx="1"/>
          </p:nvPr>
        </p:nvSpPr>
        <p:spPr>
          <a:xfrm>
            <a:off x="834598" y="2514724"/>
            <a:ext cx="11110839" cy="3706174"/>
          </a:xfrm>
        </p:spPr>
        <p:txBody>
          <a:bodyPr>
            <a:noAutofit/>
          </a:bodyPr>
          <a:lstStyle/>
          <a:p>
            <a:pPr marL="342900" indent="-342900" algn="just">
              <a:buFont typeface="Wingdings" panose="05000000000000000000" pitchFamily="2" charset="2"/>
              <a:buChar char="à"/>
            </a:pPr>
            <a:r>
              <a:rPr lang="fr-FR" sz="2200" b="1" dirty="0">
                <a:solidFill>
                  <a:schemeClr val="accent5">
                    <a:lumMod val="50000"/>
                  </a:schemeClr>
                </a:solidFill>
                <a:sym typeface="Wingdings" panose="05000000000000000000" pitchFamily="2" charset="2"/>
              </a:rPr>
              <a:t>Points forts du projet : </a:t>
            </a:r>
          </a:p>
          <a:p>
            <a:pPr marL="342900" indent="-342900" algn="just">
              <a:buFontTx/>
              <a:buChar char="-"/>
            </a:pPr>
            <a:r>
              <a:rPr lang="fr-FR" sz="2200" dirty="0">
                <a:solidFill>
                  <a:schemeClr val="accent5">
                    <a:lumMod val="50000"/>
                  </a:schemeClr>
                </a:solidFill>
                <a:sym typeface="Wingdings" panose="05000000000000000000" pitchFamily="2" charset="2"/>
              </a:rPr>
              <a:t>Prendre le temps de la réflexion en début de mandat pour donner du sens aux projets d’aménagements sur les courts, moyens et longs termes </a:t>
            </a:r>
          </a:p>
          <a:p>
            <a:pPr marL="342900" indent="-342900" algn="just">
              <a:buFontTx/>
              <a:buChar char="-"/>
            </a:pPr>
            <a:r>
              <a:rPr lang="fr-FR" sz="2200" dirty="0">
                <a:solidFill>
                  <a:schemeClr val="accent5">
                    <a:lumMod val="50000"/>
                  </a:schemeClr>
                </a:solidFill>
                <a:sym typeface="Wingdings" panose="05000000000000000000" pitchFamily="2" charset="2"/>
              </a:rPr>
              <a:t>Ne pas avoir ciblé que les élus à l’urbanisme </a:t>
            </a:r>
          </a:p>
          <a:p>
            <a:pPr marL="342900" indent="-342900" algn="just">
              <a:buFontTx/>
              <a:buChar char="-"/>
            </a:pPr>
            <a:r>
              <a:rPr lang="fr-FR" sz="2200" dirty="0">
                <a:solidFill>
                  <a:schemeClr val="accent5">
                    <a:lumMod val="50000"/>
                  </a:schemeClr>
                </a:solidFill>
                <a:sym typeface="Wingdings" panose="05000000000000000000" pitchFamily="2" charset="2"/>
              </a:rPr>
              <a:t>Avoir créé un espace de partages pour croiser les différents regards</a:t>
            </a:r>
            <a:endParaRPr lang="fr-FR" sz="2200" dirty="0">
              <a:solidFill>
                <a:schemeClr val="accent5">
                  <a:lumMod val="50000"/>
                </a:schemeClr>
              </a:solidFill>
            </a:endParaRPr>
          </a:p>
          <a:p>
            <a:pPr marL="342900" indent="-342900" algn="just">
              <a:buFontTx/>
              <a:buChar char="-"/>
            </a:pPr>
            <a:endParaRPr lang="fr-FR" sz="1400" dirty="0">
              <a:solidFill>
                <a:schemeClr val="accent5">
                  <a:lumMod val="50000"/>
                </a:schemeClr>
              </a:solidFill>
              <a:sym typeface="Wingdings" panose="05000000000000000000" pitchFamily="2" charset="2"/>
            </a:endParaRPr>
          </a:p>
          <a:p>
            <a:pPr marL="342900" indent="-342900" algn="just">
              <a:buFont typeface="Wingdings" panose="05000000000000000000" pitchFamily="2" charset="2"/>
              <a:buChar char="à"/>
            </a:pPr>
            <a:r>
              <a:rPr lang="fr-FR" sz="2200" b="1" dirty="0">
                <a:solidFill>
                  <a:schemeClr val="accent5">
                    <a:lumMod val="50000"/>
                  </a:schemeClr>
                </a:solidFill>
                <a:sym typeface="Wingdings" panose="05000000000000000000" pitchFamily="2" charset="2"/>
              </a:rPr>
              <a:t>Exemples de réflexions : comment penser les aménagements : </a:t>
            </a:r>
          </a:p>
          <a:p>
            <a:pPr marL="342900" indent="-342900" algn="just">
              <a:buFontTx/>
              <a:buChar char="-"/>
            </a:pPr>
            <a:r>
              <a:rPr lang="fr-FR" sz="2200" dirty="0">
                <a:solidFill>
                  <a:schemeClr val="accent5">
                    <a:lumMod val="50000"/>
                  </a:schemeClr>
                </a:solidFill>
                <a:sym typeface="Wingdings" panose="05000000000000000000" pitchFamily="2" charset="2"/>
              </a:rPr>
              <a:t>Pour répondre aux enjeux du vieillissements ?</a:t>
            </a:r>
          </a:p>
          <a:p>
            <a:pPr marL="342900" indent="-342900" algn="just">
              <a:buFontTx/>
              <a:buChar char="-"/>
            </a:pPr>
            <a:r>
              <a:rPr lang="fr-FR" sz="2200" dirty="0">
                <a:solidFill>
                  <a:schemeClr val="accent5">
                    <a:lumMod val="50000"/>
                  </a:schemeClr>
                </a:solidFill>
                <a:sym typeface="Wingdings" panose="05000000000000000000" pitchFamily="2" charset="2"/>
              </a:rPr>
              <a:t>Pour répondre aux enjeux de la sédentarité ?  </a:t>
            </a:r>
          </a:p>
        </p:txBody>
      </p:sp>
      <p:sp>
        <p:nvSpPr>
          <p:cNvPr id="6" name="Ellipse 5"/>
          <p:cNvSpPr/>
          <p:nvPr/>
        </p:nvSpPr>
        <p:spPr>
          <a:xfrm>
            <a:off x="11443999" y="1403350"/>
            <a:ext cx="501438" cy="497096"/>
          </a:xfrm>
          <a:prstGeom prst="ellipse">
            <a:avLst/>
          </a:prstGeom>
          <a:solidFill>
            <a:srgbClr val="14438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a:extLst>
              <a:ext uri="{FF2B5EF4-FFF2-40B4-BE49-F238E27FC236}">
                <a16:creationId xmlns:a16="http://schemas.microsoft.com/office/drawing/2014/main" id="{8AE2D741-6122-25A3-0A82-E5CB10F2000D}"/>
              </a:ext>
            </a:extLst>
          </p:cNvPr>
          <p:cNvSpPr>
            <a:spLocks noGrp="1"/>
          </p:cNvSpPr>
          <p:nvPr>
            <p:ph type="ctrTitle"/>
          </p:nvPr>
        </p:nvSpPr>
        <p:spPr>
          <a:xfrm>
            <a:off x="2346598" y="611110"/>
            <a:ext cx="8388000" cy="2164450"/>
          </a:xfrm>
        </p:spPr>
        <p:txBody>
          <a:bodyPr anchor="t">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4000" b="0" i="0" u="none" strike="noStrike" kern="1200" cap="none" spc="0" normalizeH="0" baseline="0" noProof="0" dirty="0">
                <a:ln>
                  <a:noFill/>
                </a:ln>
                <a:solidFill>
                  <a:srgbClr val="4472C4">
                    <a:lumMod val="50000"/>
                  </a:srgbClr>
                </a:solidFill>
                <a:effectLst/>
                <a:uLnTx/>
                <a:uFillTx/>
                <a:ea typeface="+mn-ea"/>
                <a:cs typeface="+mn-cs"/>
              </a:rPr>
              <a:t>Enseignements à tirer pour </a:t>
            </a:r>
            <a:br>
              <a:rPr kumimoji="0" lang="fr-FR" sz="4000" b="0" i="0" u="none" strike="noStrike" kern="1200" cap="none" spc="0" normalizeH="0" baseline="0" noProof="0" dirty="0">
                <a:ln>
                  <a:noFill/>
                </a:ln>
                <a:solidFill>
                  <a:srgbClr val="4472C4">
                    <a:lumMod val="50000"/>
                  </a:srgbClr>
                </a:solidFill>
                <a:effectLst/>
                <a:uLnTx/>
                <a:uFillTx/>
                <a:ea typeface="+mn-ea"/>
                <a:cs typeface="+mn-cs"/>
              </a:rPr>
            </a:br>
            <a:r>
              <a:rPr kumimoji="0" lang="fr-FR" sz="4000" b="0" i="0" u="none" strike="noStrike" kern="1200" cap="none" spc="0" normalizeH="0" baseline="0" noProof="0" dirty="0">
                <a:ln>
                  <a:noFill/>
                </a:ln>
                <a:solidFill>
                  <a:srgbClr val="4472C4">
                    <a:lumMod val="50000"/>
                  </a:srgbClr>
                </a:solidFill>
                <a:effectLst/>
                <a:uLnTx/>
                <a:uFillTx/>
                <a:ea typeface="+mn-ea"/>
                <a:cs typeface="+mn-cs"/>
              </a:rPr>
              <a:t>le prochain Contrat Local de Santé</a:t>
            </a:r>
          </a:p>
        </p:txBody>
      </p:sp>
      <p:pic>
        <p:nvPicPr>
          <p:cNvPr id="3" name="Image 2">
            <a:extLst>
              <a:ext uri="{FF2B5EF4-FFF2-40B4-BE49-F238E27FC236}">
                <a16:creationId xmlns:a16="http://schemas.microsoft.com/office/drawing/2014/main" id="{26448D3A-5272-5591-4C85-1E672D7D418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34598" y="611110"/>
            <a:ext cx="1512000" cy="1584479"/>
          </a:xfrm>
          <a:prstGeom prst="rect">
            <a:avLst/>
          </a:prstGeom>
        </p:spPr>
      </p:pic>
    </p:spTree>
    <p:extLst>
      <p:ext uri="{BB962C8B-B14F-4D97-AF65-F5344CB8AC3E}">
        <p14:creationId xmlns:p14="http://schemas.microsoft.com/office/powerpoint/2010/main" val="36687628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E2E5DB"/>
        </a:solidFill>
        <a:effectLst/>
      </p:bgPr>
    </p:bg>
    <p:spTree>
      <p:nvGrpSpPr>
        <p:cNvPr id="1" name=""/>
        <p:cNvGrpSpPr/>
        <p:nvPr/>
      </p:nvGrpSpPr>
      <p:grpSpPr>
        <a:xfrm>
          <a:off x="0" y="0"/>
          <a:ext cx="0" cy="0"/>
          <a:chOff x="0" y="0"/>
          <a:chExt cx="0" cy="0"/>
        </a:xfrm>
      </p:grpSpPr>
      <p:sp>
        <p:nvSpPr>
          <p:cNvPr id="5" name="Ellipse 4"/>
          <p:cNvSpPr/>
          <p:nvPr/>
        </p:nvSpPr>
        <p:spPr>
          <a:xfrm>
            <a:off x="10734598" y="-251716"/>
            <a:ext cx="1920240" cy="1903614"/>
          </a:xfrm>
          <a:prstGeom prst="ellipse">
            <a:avLst/>
          </a:prstGeom>
          <a:solidFill>
            <a:srgbClr val="D8561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Triangle rectangle 9"/>
          <p:cNvSpPr/>
          <p:nvPr/>
        </p:nvSpPr>
        <p:spPr>
          <a:xfrm>
            <a:off x="0" y="4941455"/>
            <a:ext cx="1524000" cy="1916545"/>
          </a:xfrm>
          <a:prstGeom prst="rtTriangle">
            <a:avLst/>
          </a:prstGeom>
          <a:solidFill>
            <a:srgbClr val="95C11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 name="Sous-titre 3"/>
          <p:cNvSpPr>
            <a:spLocks noGrp="1"/>
          </p:cNvSpPr>
          <p:nvPr>
            <p:ph type="subTitle" idx="1"/>
          </p:nvPr>
        </p:nvSpPr>
        <p:spPr>
          <a:xfrm>
            <a:off x="834598" y="2758922"/>
            <a:ext cx="6353602" cy="1567717"/>
          </a:xfrm>
        </p:spPr>
        <p:txBody>
          <a:bodyPr>
            <a:noAutofit/>
          </a:bodyPr>
          <a:lstStyle/>
          <a:p>
            <a:pPr marL="342900" indent="-342900" algn="just">
              <a:buFont typeface="Wingdings" panose="05000000000000000000" pitchFamily="2" charset="2"/>
              <a:buChar char="à"/>
            </a:pPr>
            <a:r>
              <a:rPr lang="fr-FR" sz="2200" b="1" dirty="0">
                <a:solidFill>
                  <a:schemeClr val="accent5">
                    <a:lumMod val="50000"/>
                  </a:schemeClr>
                </a:solidFill>
                <a:sym typeface="Wingdings" panose="05000000000000000000" pitchFamily="2" charset="2"/>
              </a:rPr>
              <a:t>Outil d’aide à la réflexion et à la décision : </a:t>
            </a:r>
            <a:endParaRPr lang="fr-FR" sz="2200" dirty="0">
              <a:solidFill>
                <a:schemeClr val="accent5">
                  <a:lumMod val="50000"/>
                </a:schemeClr>
              </a:solidFill>
              <a:sym typeface="Wingdings" panose="05000000000000000000" pitchFamily="2" charset="2"/>
            </a:endParaRPr>
          </a:p>
          <a:p>
            <a:pPr algn="just"/>
            <a:r>
              <a:rPr lang="fr-FR" sz="2200" dirty="0">
                <a:solidFill>
                  <a:schemeClr val="accent5">
                    <a:lumMod val="50000"/>
                  </a:schemeClr>
                </a:solidFill>
                <a:sym typeface="Wingdings" panose="05000000000000000000" pitchFamily="2" charset="2"/>
              </a:rPr>
              <a:t>Le guide </a:t>
            </a:r>
            <a:r>
              <a:rPr lang="fr-FR" sz="2200" dirty="0" err="1">
                <a:solidFill>
                  <a:schemeClr val="accent5">
                    <a:lumMod val="50000"/>
                  </a:schemeClr>
                </a:solidFill>
                <a:sym typeface="Wingdings" panose="05000000000000000000" pitchFamily="2" charset="2"/>
              </a:rPr>
              <a:t>ISadOrA</a:t>
            </a:r>
            <a:r>
              <a:rPr lang="fr-FR" sz="2200" dirty="0">
                <a:solidFill>
                  <a:schemeClr val="accent5">
                    <a:lumMod val="50000"/>
                  </a:schemeClr>
                </a:solidFill>
                <a:sym typeface="Wingdings" panose="05000000000000000000" pitchFamily="2" charset="2"/>
              </a:rPr>
              <a:t>, élaboré par l’EHESP</a:t>
            </a:r>
          </a:p>
          <a:p>
            <a:pPr algn="just"/>
            <a:r>
              <a:rPr lang="fr-FR" sz="2200" dirty="0">
                <a:solidFill>
                  <a:schemeClr val="accent5">
                    <a:lumMod val="50000"/>
                  </a:schemeClr>
                </a:solidFill>
                <a:sym typeface="Wingdings" panose="05000000000000000000" pitchFamily="2" charset="2"/>
              </a:rPr>
              <a:t>15 clefs opérationnelles pour une approche systémique de la santé et de l’environnement  </a:t>
            </a:r>
          </a:p>
          <a:p>
            <a:pPr algn="just"/>
            <a:endParaRPr lang="fr-FR" sz="2200" dirty="0">
              <a:solidFill>
                <a:schemeClr val="accent5">
                  <a:lumMod val="50000"/>
                </a:schemeClr>
              </a:solidFill>
              <a:sym typeface="Wingdings" panose="05000000000000000000" pitchFamily="2" charset="2"/>
            </a:endParaRPr>
          </a:p>
        </p:txBody>
      </p:sp>
      <p:sp>
        <p:nvSpPr>
          <p:cNvPr id="6" name="Ellipse 5"/>
          <p:cNvSpPr/>
          <p:nvPr/>
        </p:nvSpPr>
        <p:spPr>
          <a:xfrm>
            <a:off x="11443999" y="1403350"/>
            <a:ext cx="501438" cy="497096"/>
          </a:xfrm>
          <a:prstGeom prst="ellipse">
            <a:avLst/>
          </a:prstGeom>
          <a:solidFill>
            <a:srgbClr val="14438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a:extLst>
              <a:ext uri="{FF2B5EF4-FFF2-40B4-BE49-F238E27FC236}">
                <a16:creationId xmlns:a16="http://schemas.microsoft.com/office/drawing/2014/main" id="{8AE2D741-6122-25A3-0A82-E5CB10F2000D}"/>
              </a:ext>
            </a:extLst>
          </p:cNvPr>
          <p:cNvSpPr>
            <a:spLocks noGrp="1"/>
          </p:cNvSpPr>
          <p:nvPr>
            <p:ph type="ctrTitle"/>
          </p:nvPr>
        </p:nvSpPr>
        <p:spPr>
          <a:xfrm>
            <a:off x="2346598" y="611110"/>
            <a:ext cx="8388000" cy="2164450"/>
          </a:xfrm>
        </p:spPr>
        <p:txBody>
          <a:bodyPr anchor="t">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4000" b="0" i="0" u="none" strike="noStrike" kern="1200" cap="none" spc="0" normalizeH="0" baseline="0" noProof="0" dirty="0">
                <a:ln>
                  <a:noFill/>
                </a:ln>
                <a:solidFill>
                  <a:srgbClr val="4472C4">
                    <a:lumMod val="50000"/>
                  </a:srgbClr>
                </a:solidFill>
                <a:effectLst/>
                <a:uLnTx/>
                <a:uFillTx/>
                <a:ea typeface="+mn-ea"/>
                <a:cs typeface="+mn-cs"/>
              </a:rPr>
              <a:t>Enseignements à tirer pour </a:t>
            </a:r>
            <a:br>
              <a:rPr kumimoji="0" lang="fr-FR" sz="4000" b="0" i="0" u="none" strike="noStrike" kern="1200" cap="none" spc="0" normalizeH="0" baseline="0" noProof="0" dirty="0">
                <a:ln>
                  <a:noFill/>
                </a:ln>
                <a:solidFill>
                  <a:srgbClr val="4472C4">
                    <a:lumMod val="50000"/>
                  </a:srgbClr>
                </a:solidFill>
                <a:effectLst/>
                <a:uLnTx/>
                <a:uFillTx/>
                <a:ea typeface="+mn-ea"/>
                <a:cs typeface="+mn-cs"/>
              </a:rPr>
            </a:br>
            <a:r>
              <a:rPr kumimoji="0" lang="fr-FR" sz="4000" b="0" i="0" u="none" strike="noStrike" kern="1200" cap="none" spc="0" normalizeH="0" baseline="0" noProof="0" dirty="0">
                <a:ln>
                  <a:noFill/>
                </a:ln>
                <a:solidFill>
                  <a:srgbClr val="4472C4">
                    <a:lumMod val="50000"/>
                  </a:srgbClr>
                </a:solidFill>
                <a:effectLst/>
                <a:uLnTx/>
                <a:uFillTx/>
                <a:ea typeface="+mn-ea"/>
                <a:cs typeface="+mn-cs"/>
              </a:rPr>
              <a:t>le prochain Contrat Local de Santé</a:t>
            </a:r>
          </a:p>
        </p:txBody>
      </p:sp>
      <p:pic>
        <p:nvPicPr>
          <p:cNvPr id="3" name="Image 2">
            <a:extLst>
              <a:ext uri="{FF2B5EF4-FFF2-40B4-BE49-F238E27FC236}">
                <a16:creationId xmlns:a16="http://schemas.microsoft.com/office/drawing/2014/main" id="{26448D3A-5272-5591-4C85-1E672D7D418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34598" y="611110"/>
            <a:ext cx="1512000" cy="1584479"/>
          </a:xfrm>
          <a:prstGeom prst="rect">
            <a:avLst/>
          </a:prstGeom>
        </p:spPr>
      </p:pic>
      <p:pic>
        <p:nvPicPr>
          <p:cNvPr id="8" name="Image 7">
            <a:extLst>
              <a:ext uri="{FF2B5EF4-FFF2-40B4-BE49-F238E27FC236}">
                <a16:creationId xmlns:a16="http://schemas.microsoft.com/office/drawing/2014/main" id="{B3D65547-1EC6-E820-ACE5-8BC7C8C04728}"/>
              </a:ext>
            </a:extLst>
          </p:cNvPr>
          <p:cNvPicPr>
            <a:picLocks noChangeAspect="1"/>
          </p:cNvPicPr>
          <p:nvPr/>
        </p:nvPicPr>
        <p:blipFill>
          <a:blip r:embed="rId4"/>
          <a:stretch>
            <a:fillRect/>
          </a:stretch>
        </p:blipFill>
        <p:spPr>
          <a:xfrm>
            <a:off x="7600490" y="1993926"/>
            <a:ext cx="3739527" cy="4747770"/>
          </a:xfrm>
          <a:prstGeom prst="rect">
            <a:avLst/>
          </a:prstGeom>
        </p:spPr>
      </p:pic>
    </p:spTree>
    <p:extLst>
      <p:ext uri="{BB962C8B-B14F-4D97-AF65-F5344CB8AC3E}">
        <p14:creationId xmlns:p14="http://schemas.microsoft.com/office/powerpoint/2010/main" val="35918336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E2E5DB"/>
        </a:solidFill>
        <a:effectLst/>
      </p:bgPr>
    </p:bg>
    <p:spTree>
      <p:nvGrpSpPr>
        <p:cNvPr id="1" name=""/>
        <p:cNvGrpSpPr/>
        <p:nvPr/>
      </p:nvGrpSpPr>
      <p:grpSpPr>
        <a:xfrm>
          <a:off x="0" y="0"/>
          <a:ext cx="0" cy="0"/>
          <a:chOff x="0" y="0"/>
          <a:chExt cx="0" cy="0"/>
        </a:xfrm>
      </p:grpSpPr>
      <p:sp>
        <p:nvSpPr>
          <p:cNvPr id="5" name="Ellipse 4"/>
          <p:cNvSpPr/>
          <p:nvPr/>
        </p:nvSpPr>
        <p:spPr>
          <a:xfrm>
            <a:off x="10734598" y="-251716"/>
            <a:ext cx="1920240" cy="1903614"/>
          </a:xfrm>
          <a:prstGeom prst="ellipse">
            <a:avLst/>
          </a:prstGeom>
          <a:solidFill>
            <a:srgbClr val="D8561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Triangle rectangle 9"/>
          <p:cNvSpPr/>
          <p:nvPr/>
        </p:nvSpPr>
        <p:spPr>
          <a:xfrm>
            <a:off x="0" y="4941455"/>
            <a:ext cx="1524000" cy="1916545"/>
          </a:xfrm>
          <a:prstGeom prst="rtTriangle">
            <a:avLst/>
          </a:prstGeom>
          <a:solidFill>
            <a:srgbClr val="95C11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 name="Sous-titre 3"/>
          <p:cNvSpPr>
            <a:spLocks noGrp="1"/>
          </p:cNvSpPr>
          <p:nvPr>
            <p:ph type="subTitle" idx="1"/>
          </p:nvPr>
        </p:nvSpPr>
        <p:spPr>
          <a:xfrm>
            <a:off x="834598" y="2403694"/>
            <a:ext cx="11110839" cy="4053864"/>
          </a:xfrm>
        </p:spPr>
        <p:txBody>
          <a:bodyPr>
            <a:noAutofit/>
          </a:bodyPr>
          <a:lstStyle/>
          <a:p>
            <a:pPr marL="342900" indent="-342900" algn="just">
              <a:buFont typeface="Wingdings" panose="05000000000000000000" pitchFamily="2" charset="2"/>
              <a:buChar char="à"/>
            </a:pPr>
            <a:r>
              <a:rPr lang="fr-FR" sz="2200" b="1" dirty="0">
                <a:solidFill>
                  <a:schemeClr val="accent5">
                    <a:lumMod val="50000"/>
                  </a:schemeClr>
                </a:solidFill>
              </a:rPr>
              <a:t>Point faible du projet </a:t>
            </a:r>
            <a:r>
              <a:rPr lang="fr-FR" sz="2200" dirty="0">
                <a:solidFill>
                  <a:schemeClr val="accent5">
                    <a:lumMod val="50000"/>
                  </a:schemeClr>
                </a:solidFill>
              </a:rPr>
              <a:t>: une faible participation par rapport au nombre d’inscrits </a:t>
            </a:r>
          </a:p>
          <a:p>
            <a:pPr algn="just"/>
            <a:r>
              <a:rPr lang="fr-FR" sz="2200" dirty="0">
                <a:solidFill>
                  <a:schemeClr val="accent5">
                    <a:lumMod val="50000"/>
                  </a:schemeClr>
                </a:solidFill>
              </a:rPr>
              <a:t>(environ 12 élus sur 25 inscrits par demi-journée) </a:t>
            </a:r>
          </a:p>
          <a:p>
            <a:pPr marL="342900" indent="-342900" algn="just">
              <a:buFont typeface="Wingdings" panose="05000000000000000000" pitchFamily="2" charset="2"/>
              <a:buChar char="à"/>
            </a:pPr>
            <a:endParaRPr lang="fr-FR" sz="2200" dirty="0">
              <a:solidFill>
                <a:schemeClr val="accent5">
                  <a:lumMod val="50000"/>
                </a:schemeClr>
              </a:solidFill>
            </a:endParaRPr>
          </a:p>
          <a:p>
            <a:pPr marL="342900" indent="-342900" algn="just">
              <a:buFont typeface="Wingdings" panose="05000000000000000000" pitchFamily="2" charset="2"/>
              <a:buChar char="à"/>
            </a:pPr>
            <a:r>
              <a:rPr lang="fr-FR" sz="2200" b="1" dirty="0">
                <a:solidFill>
                  <a:schemeClr val="accent5">
                    <a:lumMod val="50000"/>
                  </a:schemeClr>
                </a:solidFill>
                <a:sym typeface="Wingdings" panose="05000000000000000000" pitchFamily="2" charset="2"/>
              </a:rPr>
              <a:t>Points de vigilance : </a:t>
            </a:r>
          </a:p>
          <a:p>
            <a:pPr marL="342900" indent="-342900" algn="just">
              <a:buFontTx/>
              <a:buChar char="-"/>
            </a:pPr>
            <a:r>
              <a:rPr lang="fr-FR" sz="2200" dirty="0">
                <a:solidFill>
                  <a:schemeClr val="accent5">
                    <a:lumMod val="50000"/>
                  </a:schemeClr>
                </a:solidFill>
                <a:sym typeface="Wingdings" panose="05000000000000000000" pitchFamily="2" charset="2"/>
              </a:rPr>
              <a:t>Mieux faire connaitre et mieux expliquer cette offre de formation</a:t>
            </a:r>
          </a:p>
          <a:p>
            <a:pPr marL="342900" indent="-342900" algn="just">
              <a:buFontTx/>
              <a:buChar char="-"/>
            </a:pPr>
            <a:r>
              <a:rPr lang="fr-FR" sz="2200" dirty="0">
                <a:solidFill>
                  <a:schemeClr val="accent5">
                    <a:lumMod val="50000"/>
                  </a:schemeClr>
                </a:solidFill>
                <a:sym typeface="Wingdings" panose="05000000000000000000" pitchFamily="2" charset="2"/>
              </a:rPr>
              <a:t>Poursuivre la formation par un accompagnement plus individualisé des équipes municipales sur le moyen / long terme afin de constituer une aide à la décision</a:t>
            </a:r>
          </a:p>
          <a:p>
            <a:pPr marL="342900" indent="-342900" algn="just">
              <a:buFontTx/>
              <a:buChar char="-"/>
            </a:pPr>
            <a:endParaRPr lang="fr-FR" sz="2200" dirty="0">
              <a:solidFill>
                <a:schemeClr val="accent5">
                  <a:lumMod val="50000"/>
                </a:schemeClr>
              </a:solidFill>
              <a:sym typeface="Wingdings" panose="05000000000000000000" pitchFamily="2" charset="2"/>
            </a:endParaRPr>
          </a:p>
          <a:p>
            <a:pPr marL="342900" indent="-342900" algn="just">
              <a:buFont typeface="Wingdings" panose="05000000000000000000" pitchFamily="2" charset="2"/>
              <a:buChar char="à"/>
            </a:pPr>
            <a:r>
              <a:rPr lang="fr-FR" sz="2200" b="1" dirty="0">
                <a:solidFill>
                  <a:schemeClr val="accent5">
                    <a:lumMod val="50000"/>
                  </a:schemeClr>
                </a:solidFill>
                <a:sym typeface="Wingdings" panose="05000000000000000000" pitchFamily="2" charset="2"/>
              </a:rPr>
              <a:t>Dans le cadre du prochain CLS 2023-2027 du Pays de Brocéliande, </a:t>
            </a:r>
            <a:r>
              <a:rPr lang="fr-FR" sz="2200" dirty="0">
                <a:solidFill>
                  <a:schemeClr val="accent5">
                    <a:lumMod val="50000"/>
                  </a:schemeClr>
                </a:solidFill>
                <a:sym typeface="Wingdings" panose="05000000000000000000" pitchFamily="2" charset="2"/>
              </a:rPr>
              <a:t>comment poursuivre et accompagner ces réflexions ?</a:t>
            </a:r>
            <a:endParaRPr lang="fr-FR" sz="2200" dirty="0">
              <a:solidFill>
                <a:schemeClr val="accent5">
                  <a:lumMod val="50000"/>
                </a:schemeClr>
              </a:solidFill>
            </a:endParaRPr>
          </a:p>
        </p:txBody>
      </p:sp>
      <p:sp>
        <p:nvSpPr>
          <p:cNvPr id="6" name="Ellipse 5"/>
          <p:cNvSpPr/>
          <p:nvPr/>
        </p:nvSpPr>
        <p:spPr>
          <a:xfrm>
            <a:off x="11443999" y="1403350"/>
            <a:ext cx="501438" cy="497096"/>
          </a:xfrm>
          <a:prstGeom prst="ellipse">
            <a:avLst/>
          </a:prstGeom>
          <a:solidFill>
            <a:srgbClr val="14438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a:extLst>
              <a:ext uri="{FF2B5EF4-FFF2-40B4-BE49-F238E27FC236}">
                <a16:creationId xmlns:a16="http://schemas.microsoft.com/office/drawing/2014/main" id="{07105824-352B-7A30-D115-4AFCE770A47D}"/>
              </a:ext>
            </a:extLst>
          </p:cNvPr>
          <p:cNvSpPr>
            <a:spLocks noGrp="1"/>
          </p:cNvSpPr>
          <p:nvPr>
            <p:ph type="ctrTitle"/>
          </p:nvPr>
        </p:nvSpPr>
        <p:spPr>
          <a:xfrm>
            <a:off x="2346598" y="611110"/>
            <a:ext cx="8388000" cy="2164450"/>
          </a:xfrm>
        </p:spPr>
        <p:txBody>
          <a:bodyPr anchor="t">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4000" b="0" i="0" u="none" strike="noStrike" kern="1200" cap="none" spc="0" normalizeH="0" baseline="0" noProof="0" dirty="0">
                <a:ln>
                  <a:noFill/>
                </a:ln>
                <a:solidFill>
                  <a:srgbClr val="4472C4">
                    <a:lumMod val="50000"/>
                  </a:srgbClr>
                </a:solidFill>
                <a:effectLst/>
                <a:uLnTx/>
                <a:uFillTx/>
                <a:ea typeface="+mn-ea"/>
                <a:cs typeface="+mn-cs"/>
              </a:rPr>
              <a:t>Enseignements à tirer pour </a:t>
            </a:r>
            <a:br>
              <a:rPr kumimoji="0" lang="fr-FR" sz="4000" b="0" i="0" u="none" strike="noStrike" kern="1200" cap="none" spc="0" normalizeH="0" baseline="0" noProof="0" dirty="0">
                <a:ln>
                  <a:noFill/>
                </a:ln>
                <a:solidFill>
                  <a:srgbClr val="4472C4">
                    <a:lumMod val="50000"/>
                  </a:srgbClr>
                </a:solidFill>
                <a:effectLst/>
                <a:uLnTx/>
                <a:uFillTx/>
                <a:ea typeface="+mn-ea"/>
                <a:cs typeface="+mn-cs"/>
              </a:rPr>
            </a:br>
            <a:r>
              <a:rPr kumimoji="0" lang="fr-FR" sz="4000" b="0" i="0" u="none" strike="noStrike" kern="1200" cap="none" spc="0" normalizeH="0" baseline="0" noProof="0" dirty="0">
                <a:ln>
                  <a:noFill/>
                </a:ln>
                <a:solidFill>
                  <a:srgbClr val="4472C4">
                    <a:lumMod val="50000"/>
                  </a:srgbClr>
                </a:solidFill>
                <a:effectLst/>
                <a:uLnTx/>
                <a:uFillTx/>
                <a:ea typeface="+mn-ea"/>
                <a:cs typeface="+mn-cs"/>
              </a:rPr>
              <a:t>le prochain Contrat Local de Santé</a:t>
            </a:r>
          </a:p>
        </p:txBody>
      </p:sp>
      <p:pic>
        <p:nvPicPr>
          <p:cNvPr id="7" name="Image 6">
            <a:extLst>
              <a:ext uri="{FF2B5EF4-FFF2-40B4-BE49-F238E27FC236}">
                <a16:creationId xmlns:a16="http://schemas.microsoft.com/office/drawing/2014/main" id="{1D555C5B-C4BB-04EC-2DBF-DD76B953F01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34598" y="611110"/>
            <a:ext cx="1512000" cy="1584479"/>
          </a:xfrm>
          <a:prstGeom prst="rect">
            <a:avLst/>
          </a:prstGeom>
        </p:spPr>
      </p:pic>
    </p:spTree>
    <p:extLst>
      <p:ext uri="{BB962C8B-B14F-4D97-AF65-F5344CB8AC3E}">
        <p14:creationId xmlns:p14="http://schemas.microsoft.com/office/powerpoint/2010/main" val="3625253698"/>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1686</TotalTime>
  <Words>475</Words>
  <Application>Microsoft Office PowerPoint</Application>
  <PresentationFormat>Grand écran</PresentationFormat>
  <Paragraphs>77</Paragraphs>
  <Slides>11</Slides>
  <Notes>10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11</vt:i4>
      </vt:variant>
    </vt:vector>
  </HeadingPairs>
  <TitlesOfParts>
    <vt:vector size="17" baseType="lpstr">
      <vt:lpstr>Arial</vt:lpstr>
      <vt:lpstr>Calibri</vt:lpstr>
      <vt:lpstr>Calibri (Corps)</vt:lpstr>
      <vt:lpstr>Calibri Light</vt:lpstr>
      <vt:lpstr>Wingdings</vt:lpstr>
      <vt:lpstr>Thème Office</vt:lpstr>
      <vt:lpstr>Témoignages  des collectivités</vt:lpstr>
      <vt:lpstr> Pour améliorer efficacement la santé d’une population, il faut des projets de grandes envergures ? </vt:lpstr>
      <vt:lpstr>Point de départ du projet :  une articulation ancrée entre santé et environnement </vt:lpstr>
      <vt:lpstr>Présentation PowerPoint</vt:lpstr>
      <vt:lpstr>Un projet inscrit dans un cycle complet de formations à l’urbanisme durable</vt:lpstr>
      <vt:lpstr>Une inscription dans le cadre  du PRSE 3 Bretagne</vt:lpstr>
      <vt:lpstr>Enseignements à tirer pour  le prochain Contrat Local de Santé</vt:lpstr>
      <vt:lpstr>Enseignements à tirer pour  le prochain Contrat Local de Santé</vt:lpstr>
      <vt:lpstr>Enseignements à tirer pour  le prochain Contrat Local de Santé</vt:lpstr>
      <vt:lpstr>À vos questions !</vt:lpstr>
      <vt:lpstr>Présentation PowerPoint</vt:lpstr>
    </vt:vector>
  </TitlesOfParts>
  <Company>Ministère des affaires sociales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DAVALIS, Chloé (ARS-BRETAGNE/DIR-CABINET)</dc:creator>
  <cp:lastModifiedBy>Proprietaire</cp:lastModifiedBy>
  <cp:revision>29</cp:revision>
  <cp:lastPrinted>2022-09-02T11:43:52Z</cp:lastPrinted>
  <dcterms:created xsi:type="dcterms:W3CDTF">2021-10-21T14:34:06Z</dcterms:created>
  <dcterms:modified xsi:type="dcterms:W3CDTF">2022-09-07T08:25:07Z</dcterms:modified>
</cp:coreProperties>
</file>