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83" r:id="rId4"/>
    <p:sldId id="272" r:id="rId5"/>
    <p:sldId id="281" r:id="rId6"/>
    <p:sldId id="278" r:id="rId7"/>
    <p:sldId id="279" r:id="rId8"/>
    <p:sldId id="282" r:id="rId9"/>
    <p:sldId id="280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5DB"/>
    <a:srgbClr val="E9E3E6"/>
    <a:srgbClr val="E7E5E5"/>
    <a:srgbClr val="E7E9E3"/>
    <a:srgbClr val="DFD9D3"/>
    <a:srgbClr val="DBDFD3"/>
    <a:srgbClr val="DADDD5"/>
    <a:srgbClr val="DBE1E1"/>
    <a:srgbClr val="DDD7D5"/>
    <a:srgbClr val="DE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364" autoAdjust="0"/>
  </p:normalViewPr>
  <p:slideViewPr>
    <p:cSldViewPr snapToGrid="0">
      <p:cViewPr varScale="1">
        <p:scale>
          <a:sx n="123" d="100"/>
          <a:sy n="123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8CD4D-86A1-42BE-B833-90E5683D566D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E1247-5EE5-4DC3-90F7-97039D77C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4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3 éditions, montée en charge dans un contexte de crise sanitaire (confinement en 2020,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pass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sanitaire en 2021)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1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5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181 consultations ( </a:t>
            </a:r>
            <a:r>
              <a:rPr lang="fr-FR" sz="1200" dirty="0">
                <a:solidFill>
                  <a:srgbClr val="FF0000"/>
                </a:solidFill>
              </a:rPr>
              <a:t>75 en 2020</a:t>
            </a:r>
            <a:r>
              <a:rPr lang="fr-FR" sz="1200" dirty="0"/>
              <a:t>), 114 personnes différentes (</a:t>
            </a:r>
            <a:r>
              <a:rPr lang="fr-FR" sz="1200" dirty="0">
                <a:solidFill>
                  <a:srgbClr val="FF0000"/>
                </a:solidFill>
              </a:rPr>
              <a:t>40 en 2020</a:t>
            </a:r>
            <a:r>
              <a:rPr lang="fr-FR" sz="1200" dirty="0"/>
              <a:t>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9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Travail importante en amont avec les établissements et les structures d’accueil dans les communes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3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Etendre les actions dans le temps et sur le territoire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Développer un parcours global de soins et d’accompagnement (toutes</a:t>
            </a:r>
            <a:r>
              <a:rPr lang="fr-FR" baseline="0" dirty="0">
                <a:solidFill>
                  <a:schemeClr val="accent5">
                    <a:lumMod val="50000"/>
                  </a:schemeClr>
                </a:solidFill>
              </a:rPr>
              <a:t> pathologies, toutes addictions)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Déstigmatiser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la prévention « 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tabacologie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 » auprès des travailleurs sociaux, bénévoles, associations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Elargir les partenariats à d’autres professionnels de santé, via CPTS et MSP ; à d’autres addictions…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Disposer d’une convention générale d’intervention entre Etablissements de santé / CLS Pays de Brest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E1247-5EE5-4DC3-90F7-97039D77C1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0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0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1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4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21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8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7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9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C516-CA07-4485-90E8-38FBFD4DF5B2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8D52-C6C6-4605-9762-A5191D5E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5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bescond@ars.sante.fr" TargetMode="External"/><Relationship Id="rId2" Type="http://schemas.openxmlformats.org/officeDocument/2006/relationships/hyperlink" Target="mailto:laura.rios@pays-de-brest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4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4"/>
          <a:stretch/>
        </p:blipFill>
        <p:spPr>
          <a:xfrm>
            <a:off x="609600" y="372213"/>
            <a:ext cx="10972800" cy="52536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36" y="214746"/>
            <a:ext cx="1590243" cy="11237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8" y="336335"/>
            <a:ext cx="1063662" cy="9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20788" y="2730849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Merci !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5E232D-46F7-4047-338A-2FB770E96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138">
            <a:off x="762000" y="397974"/>
            <a:ext cx="2219228" cy="39472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ED2B6A-EE22-4D7F-E0E4-BCDB944F0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353">
            <a:off x="7896880" y="770833"/>
            <a:ext cx="3454559" cy="25909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188973-0593-CC28-AC92-425B9C73B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24" y="582707"/>
            <a:ext cx="3480376" cy="26102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2F11E7-58DB-2A85-1D76-1825D702C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8492" y="3325190"/>
            <a:ext cx="3429000" cy="25717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913696-581E-14BD-543C-B627A94CB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754">
            <a:off x="2822162" y="2896565"/>
            <a:ext cx="2571751" cy="36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1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648049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Témoignages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collectivités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89832"/>
            <a:ext cx="9144000" cy="554326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Témoignage 3 : Mois sans tabac dans le Pays de Brest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590598" y="5144673"/>
            <a:ext cx="1060140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D85615"/>
                </a:solidFill>
              </a:rPr>
              <a:t>Jean-Luc LE SAUX, </a:t>
            </a:r>
            <a:r>
              <a:rPr lang="fr-FR" sz="2000" dirty="0">
                <a:solidFill>
                  <a:srgbClr val="D85615"/>
                </a:solidFill>
              </a:rPr>
              <a:t>vice-président aux solidarités </a:t>
            </a:r>
            <a:r>
              <a:rPr lang="fr-FR" sz="2000" dirty="0" smtClean="0">
                <a:solidFill>
                  <a:srgbClr val="D85615"/>
                </a:solidFill>
              </a:rPr>
              <a:t>et référent santé de la Communauté d’agglomération du Pays </a:t>
            </a:r>
            <a:r>
              <a:rPr lang="fr-FR" sz="2000" smtClean="0">
                <a:solidFill>
                  <a:srgbClr val="D85615"/>
                </a:solidFill>
              </a:rPr>
              <a:t>de Landerneau-Daoulas</a:t>
            </a:r>
          </a:p>
          <a:p>
            <a:r>
              <a:rPr lang="fr-FR" sz="2000" smtClean="0">
                <a:solidFill>
                  <a:srgbClr val="D85615"/>
                </a:solidFill>
              </a:rPr>
              <a:t>Laura </a:t>
            </a:r>
            <a:r>
              <a:rPr lang="fr-FR" sz="2000" dirty="0">
                <a:solidFill>
                  <a:srgbClr val="D85615"/>
                </a:solidFill>
              </a:rPr>
              <a:t>Rios-</a:t>
            </a:r>
            <a:r>
              <a:rPr lang="fr-FR" sz="2000" dirty="0" err="1">
                <a:solidFill>
                  <a:srgbClr val="D85615"/>
                </a:solidFill>
              </a:rPr>
              <a:t>Guardiola</a:t>
            </a:r>
            <a:r>
              <a:rPr lang="fr-FR" sz="2000" dirty="0">
                <a:solidFill>
                  <a:srgbClr val="D85615"/>
                </a:solidFill>
              </a:rPr>
              <a:t>, Pôle Métropolitain du Pays de Brest </a:t>
            </a:r>
            <a:r>
              <a:rPr lang="fr-FR" sz="2000" dirty="0" smtClean="0">
                <a:solidFill>
                  <a:srgbClr val="D85615"/>
                </a:solidFill>
                <a:hlinkClick r:id="rId2"/>
              </a:rPr>
              <a:t>laura.rios@pays-de-brest.fr</a:t>
            </a:r>
            <a:r>
              <a:rPr lang="fr-FR" sz="2000" dirty="0" smtClean="0">
                <a:solidFill>
                  <a:srgbClr val="D85615"/>
                </a:solidFill>
              </a:rPr>
              <a:t> </a:t>
            </a:r>
            <a:endParaRPr lang="fr-FR" sz="2000" dirty="0">
              <a:solidFill>
                <a:srgbClr val="D85615"/>
              </a:solidFill>
            </a:endParaRPr>
          </a:p>
          <a:p>
            <a:pPr algn="l"/>
            <a:r>
              <a:rPr lang="fr-FR" sz="2000" dirty="0">
                <a:solidFill>
                  <a:srgbClr val="D85615"/>
                </a:solidFill>
              </a:rPr>
              <a:t>Catherine Bescond, ARS DT 29. </a:t>
            </a:r>
            <a:r>
              <a:rPr lang="fr-FR" sz="2000" dirty="0" smtClean="0">
                <a:solidFill>
                  <a:srgbClr val="D85615"/>
                </a:solidFill>
                <a:hlinkClick r:id="rId3"/>
              </a:rPr>
              <a:t>catherine.bescond@ars.sante.fr</a:t>
            </a:r>
            <a:r>
              <a:rPr lang="fr-FR" sz="2000" dirty="0" smtClean="0">
                <a:solidFill>
                  <a:srgbClr val="D85615"/>
                </a:solidFill>
              </a:rPr>
              <a:t> </a:t>
            </a:r>
            <a:endParaRPr lang="fr-FR" sz="2000" dirty="0">
              <a:solidFill>
                <a:srgbClr val="D85615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7AC5F-7787-C4B1-48F6-132AF2BE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600" cy="2387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343BB9-F24D-741D-174B-41118618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280" y="-32381"/>
            <a:ext cx="4424720" cy="20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00091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 mois sans tabac dure…</a:t>
            </a:r>
            <a:r>
              <a:rPr lang="fr-FR" dirty="0">
                <a:solidFill>
                  <a:schemeClr val="bg1"/>
                </a:solidFill>
              </a:rPr>
              <a:t> ? 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type="subTitle" idx="1"/>
          </p:nvPr>
        </p:nvSpPr>
        <p:spPr>
          <a:xfrm>
            <a:off x="1524000" y="3643952"/>
            <a:ext cx="9144000" cy="2255775"/>
          </a:xfrm>
        </p:spPr>
        <p:txBody>
          <a:bodyPr>
            <a:normAutofit fontScale="47500" lnSpcReduction="20000"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Taper 1 pour « un mois »</a:t>
            </a:r>
          </a:p>
          <a:p>
            <a:r>
              <a:rPr lang="fr-FR" sz="4400" b="1" dirty="0" smtClean="0">
                <a:solidFill>
                  <a:schemeClr val="bg1"/>
                </a:solidFill>
              </a:rPr>
              <a:t>Ou 2 pour « toute l’année »</a:t>
            </a:r>
          </a:p>
          <a:p>
            <a:r>
              <a:rPr lang="fr-FR" sz="4400" b="1" dirty="0" smtClean="0">
                <a:solidFill>
                  <a:schemeClr val="bg1"/>
                </a:solidFill>
              </a:rPr>
              <a:t>Ou 3 pour « plusieurs années »</a:t>
            </a:r>
          </a:p>
          <a:p>
            <a:r>
              <a:rPr lang="fr-FR" sz="4400" b="1" dirty="0" smtClean="0">
                <a:solidFill>
                  <a:schemeClr val="bg1"/>
                </a:solidFill>
              </a:rPr>
              <a:t>Ou 4 pour « un mois,  toute l’année et plusieurs années</a:t>
            </a:r>
            <a:r>
              <a:rPr lang="fr-FR" sz="4400" b="1" dirty="0">
                <a:solidFill>
                  <a:schemeClr val="bg1"/>
                </a:solidFill>
              </a:rPr>
              <a:t> </a:t>
            </a:r>
            <a:r>
              <a:rPr lang="fr-FR" sz="4400" b="1" dirty="0" smtClean="0">
                <a:solidFill>
                  <a:schemeClr val="bg1"/>
                </a:solidFill>
              </a:rPr>
              <a:t>»</a:t>
            </a:r>
          </a:p>
          <a:p>
            <a:endParaRPr lang="fr-FR" sz="4400" b="1" dirty="0" smtClean="0">
              <a:solidFill>
                <a:schemeClr val="bg1"/>
              </a:solidFill>
            </a:endParaRPr>
          </a:p>
          <a:p>
            <a:r>
              <a:rPr lang="fr-FR" sz="4400" b="1" dirty="0">
                <a:solidFill>
                  <a:schemeClr val="bg1"/>
                </a:solidFill>
              </a:rPr>
              <a:t>Au 06 44 64 10 14 </a:t>
            </a:r>
          </a:p>
        </p:txBody>
      </p:sp>
    </p:spTree>
    <p:extLst>
      <p:ext uri="{BB962C8B-B14F-4D97-AF65-F5344CB8AC3E}">
        <p14:creationId xmlns:p14="http://schemas.microsoft.com/office/powerpoint/2010/main" val="7604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564" y="608044"/>
            <a:ext cx="8218128" cy="1043854"/>
          </a:xfrm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chemeClr val="accent5">
                    <a:lumMod val="50000"/>
                  </a:schemeClr>
                </a:solidFill>
              </a:rPr>
              <a:t>Le point de départ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04564" y="2146851"/>
            <a:ext cx="9430034" cy="301155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Le tabac, un enjeu majeur de santé publique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Un facteur d’inégalité sociale et d’accès aux ressources.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Une priorité des politiques de santé nationale et régionale.  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Mois sans tabac . Une campagne nationale avec une forte mobilisation régionale. </a:t>
            </a: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=&gt; Contexte de démarrage de mise en œuvre du plan d’actions CLS (2019)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Une action d’implication « concrète » pour les collectivités</a:t>
            </a:r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19C870-DB07-DD2E-8B80-FD5A1B190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23" y="231214"/>
            <a:ext cx="2538880" cy="25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564" y="608044"/>
            <a:ext cx="9071888" cy="1043854"/>
          </a:xfrm>
        </p:spPr>
        <p:txBody>
          <a:bodyPr>
            <a:normAutofit fontScale="90000"/>
          </a:bodyPr>
          <a:lstStyle/>
          <a:p>
            <a:pPr algn="l"/>
            <a:r>
              <a:rPr lang="fr-FR" sz="5400" dirty="0">
                <a:solidFill>
                  <a:schemeClr val="accent5">
                    <a:lumMod val="50000"/>
                  </a:schemeClr>
                </a:solidFill>
              </a:rPr>
              <a:t>Objectifs et modes d’intervention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04564" y="2146851"/>
            <a:ext cx="6040453" cy="3011557"/>
          </a:xfrm>
        </p:spPr>
        <p:txBody>
          <a:bodyPr>
            <a:normAutofit fontScale="92500" lnSpcReduction="10000"/>
          </a:bodyPr>
          <a:lstStyle/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Déploiement des consultations délocalisées de tabacologue (AAP Moi(s) sans Tabac – ARS Bretagne)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En multi-partenariat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En multi-sites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fr-FR" baseline="30000" dirty="0">
                <a:solidFill>
                  <a:schemeClr val="accent5">
                    <a:lumMod val="50000"/>
                  </a:schemeClr>
                </a:solidFill>
              </a:rPr>
              <a:t>ème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édition en 2021: 26 structures partenaires, 13 communes, 22 lieux de consultations</a:t>
            </a:r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B2390E-9A93-C148-1A79-003D3C09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23" y="1856095"/>
            <a:ext cx="4351741" cy="35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98" y="-27681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Une dynamique partenariale grandissante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19C3AEE-8642-E965-A6E6-1711DCE80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402" y="799686"/>
            <a:ext cx="9210598" cy="5909231"/>
          </a:xfrm>
        </p:spPr>
      </p:pic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D6FEBD-6E42-ED45-CA6F-C696CEE7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98" y="326335"/>
            <a:ext cx="9525000" cy="1325563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Quelques résultats 2021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7AA10D6-823F-F3B1-CF27-505A46B26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536709"/>
            <a:ext cx="10234400" cy="1916546"/>
          </a:xfrm>
        </p:spPr>
        <p:txBody>
          <a:bodyPr>
            <a:noAutofit/>
          </a:bodyPr>
          <a:lstStyle/>
          <a:p>
            <a:r>
              <a:rPr lang="fr-FR" sz="2600" dirty="0">
                <a:solidFill>
                  <a:schemeClr val="tx2"/>
                </a:solidFill>
              </a:rPr>
              <a:t>181 consultations, 114 personnes différentes. 63% plus d’une consultation</a:t>
            </a:r>
          </a:p>
          <a:p>
            <a:r>
              <a:rPr lang="fr-FR" sz="2600" dirty="0">
                <a:solidFill>
                  <a:schemeClr val="tx2"/>
                </a:solidFill>
              </a:rPr>
              <a:t>50% de consultations concernaient des hommes</a:t>
            </a:r>
          </a:p>
          <a:p>
            <a:r>
              <a:rPr lang="fr-FR" sz="2600" dirty="0">
                <a:solidFill>
                  <a:schemeClr val="tx2"/>
                </a:solidFill>
              </a:rPr>
              <a:t>43% forte dépendance, 43% dépendance modérée</a:t>
            </a:r>
          </a:p>
          <a:p>
            <a:r>
              <a:rPr lang="fr-FR" sz="2600" dirty="0">
                <a:solidFill>
                  <a:schemeClr val="tx2"/>
                </a:solidFill>
              </a:rPr>
              <a:t>25% première tentative d’arrêt</a:t>
            </a:r>
          </a:p>
          <a:p>
            <a:r>
              <a:rPr lang="fr-FR" sz="2600" dirty="0">
                <a:solidFill>
                  <a:schemeClr val="tx2"/>
                </a:solidFill>
              </a:rPr>
              <a:t>68% s’engagent dans une démarche d’arrêt, 23% dans une démarche de diminution.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B1019F0-BF04-5795-1BE2-BDC78FCF0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7648" y="4719541"/>
            <a:ext cx="9596095" cy="1470217"/>
          </a:xfrm>
        </p:spPr>
        <p:txBody>
          <a:bodyPr>
            <a:normAutofit fontScale="25000" lnSpcReduction="20000"/>
          </a:bodyPr>
          <a:lstStyle/>
          <a:p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33% des personnes rencontraient une </a:t>
            </a:r>
            <a:r>
              <a:rPr lang="fr-FR" sz="10400" dirty="0" err="1">
                <a:solidFill>
                  <a:schemeClr val="accent2">
                    <a:lumMod val="75000"/>
                  </a:schemeClr>
                </a:solidFill>
              </a:rPr>
              <a:t>co-morbidité</a:t>
            </a:r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 psychique et  28% </a:t>
            </a:r>
            <a:r>
              <a:rPr lang="fr-FR" sz="10400" dirty="0" err="1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-addictions</a:t>
            </a:r>
          </a:p>
          <a:p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33% des personnes rencontraient 1 vulnérabilité,  39 % 2 ou plus (niveau d’études, situation par rapport à l’emploi, </a:t>
            </a:r>
            <a:r>
              <a:rPr lang="fr-FR" sz="10400" dirty="0" err="1">
                <a:solidFill>
                  <a:schemeClr val="accent2">
                    <a:lumMod val="75000"/>
                  </a:schemeClr>
                </a:solidFill>
              </a:rPr>
              <a:t>co-morbidités</a:t>
            </a:r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  psychiques, </a:t>
            </a:r>
            <a:r>
              <a:rPr lang="fr-FR" sz="10400" dirty="0" err="1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fr-FR" sz="10400" dirty="0">
                <a:solidFill>
                  <a:schemeClr val="accent2">
                    <a:lumMod val="75000"/>
                  </a:schemeClr>
                </a:solidFill>
              </a:rPr>
              <a:t>-addictions) 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4018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D6FEBD-6E42-ED45-CA6F-C696CEE7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atouts / les freins</a:t>
            </a:r>
          </a:p>
        </p:txBody>
      </p:sp>
      <p:sp>
        <p:nvSpPr>
          <p:cNvPr id="4" name="Sous-titr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Notoriété Mois sans tabac</a:t>
            </a:r>
          </a:p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Dynamique partenariale, diversité et mobilisation des partenaires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Convention partenariale hôpitaux /CLS pour des interventions hors les murs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Après l’action, recours à la téléconsultation pour le suivi des patients</a:t>
            </a:r>
          </a:p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Action évaluée</a:t>
            </a:r>
          </a:p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Appui ambassadeur Mois sans tabac</a:t>
            </a:r>
          </a:p>
          <a:p>
            <a:pPr algn="l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Financements ARS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2161C8A-FF58-DA41-DC9F-0CE7F93A4B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Temps de coordination « masqué » important (en amont, mobilisation des partenaires ; pendant ; après, évaluation)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Appels à projet : calendrier non adapté, certains cahiers des charges non réalistes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Financements annuels, non pérennes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Non prise en charge de certaines propositions d’accompagnement (activité physique adaptée)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Ressources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tabacologues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limitées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41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734598" y="-251716"/>
            <a:ext cx="1920240" cy="1903614"/>
          </a:xfrm>
          <a:prstGeom prst="ellipse">
            <a:avLst/>
          </a:prstGeom>
          <a:solidFill>
            <a:srgbClr val="D85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564" y="608044"/>
            <a:ext cx="8218128" cy="1043854"/>
          </a:xfrm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chemeClr val="accent5">
                    <a:lumMod val="50000"/>
                  </a:schemeClr>
                </a:solidFill>
              </a:rPr>
              <a:t>Et pour la suite?</a:t>
            </a:r>
          </a:p>
        </p:txBody>
      </p:sp>
      <p:sp>
        <p:nvSpPr>
          <p:cNvPr id="10" name="Triangle rectangle 9"/>
          <p:cNvSpPr/>
          <p:nvPr/>
        </p:nvSpPr>
        <p:spPr>
          <a:xfrm>
            <a:off x="0" y="4941455"/>
            <a:ext cx="1524000" cy="1916545"/>
          </a:xfrm>
          <a:prstGeom prst="rt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13895" y="2172508"/>
            <a:ext cx="9867018" cy="3631943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Etendre les actions dans le temps et sur le territoire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Développer au cours de ces consultations le repérage d’autres pathologies (santé mentale…) / d’autres addictions et engager un parcours global de soins et d’accompagnement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Déstigmatiser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la prévention « 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tabacologie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 » auprès des travailleurs sociaux, bénévoles, associations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Elargir les partenariats à d’autres professionnels de santé (pharmaciens, kiné, sages-femmes, dentistes…), notamment via CPTS et MSP ; à d’autres addictions…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Disposer d’une convention générale d’intervention entre Etablissements de santé / CLS Pays de Brest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443999" y="1403350"/>
            <a:ext cx="501438" cy="497096"/>
          </a:xfrm>
          <a:prstGeom prst="ellipse">
            <a:avLst/>
          </a:prstGeom>
          <a:solidFill>
            <a:srgbClr val="144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42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651</Words>
  <Application>Microsoft Office PowerPoint</Application>
  <PresentationFormat>Grand écran</PresentationFormat>
  <Paragraphs>70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Thème Office</vt:lpstr>
      <vt:lpstr>Présentation PowerPoint</vt:lpstr>
      <vt:lpstr>Témoignages  des collectivités</vt:lpstr>
      <vt:lpstr>Le mois sans tabac dure… ? </vt:lpstr>
      <vt:lpstr>Le point de départ</vt:lpstr>
      <vt:lpstr>Objectifs et modes d’intervention</vt:lpstr>
      <vt:lpstr>Une dynamique partenariale grandissante</vt:lpstr>
      <vt:lpstr>Quelques résultats 2021</vt:lpstr>
      <vt:lpstr>Les atouts / les freins</vt:lpstr>
      <vt:lpstr>Et pour la suite?</vt:lpstr>
      <vt:lpstr>Merci !</vt:lpstr>
    </vt:vector>
  </TitlesOfParts>
  <Company>Ministère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DAVALIS, Chloé (ARS-BRETAGNE/DIR-CABINET)</dc:creator>
  <cp:lastModifiedBy>DAUNY, Matthieu (ARS-BRETAGNE/DSRS)</cp:lastModifiedBy>
  <cp:revision>33</cp:revision>
  <dcterms:created xsi:type="dcterms:W3CDTF">2021-10-21T14:34:06Z</dcterms:created>
  <dcterms:modified xsi:type="dcterms:W3CDTF">2022-09-12T07:42:19Z</dcterms:modified>
</cp:coreProperties>
</file>