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omments/modernComment_116_A5C5FCE9.xml" ContentType="application/vnd.ms-powerpoint.comments+xml"/>
  <Override PartName="/ppt/comments/modernComment_10A_47181A7C.xml" ContentType="application/vnd.ms-powerpoint.comments+xml"/>
  <Override PartName="/ppt/comments/modernComment_117_96927067.xml" ContentType="application/vnd.ms-powerpoint.comments+xml"/>
  <Override PartName="/ppt/comments/modernComment_1046_5E6A5B9.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8" r:id="rId4"/>
    <p:sldId id="266" r:id="rId5"/>
    <p:sldId id="279" r:id="rId6"/>
    <p:sldId id="4160" r:id="rId7"/>
    <p:sldId id="4162" r:id="rId8"/>
    <p:sldId id="4164" r:id="rId9"/>
    <p:sldId id="4166" r:id="rId10"/>
    <p:sldId id="263" r:id="rId11"/>
    <p:sldId id="27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7F8C7E-0F25-88C5-B1A8-678F6F3E55D1}" name="Karine RETO" initials="KR" userId="S::k.reto@pays-ploermel.fr::60c5eee0-c49e-4665-a831-9fbae5c9f03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5DB"/>
    <a:srgbClr val="E9E3E6"/>
    <a:srgbClr val="E7E5E5"/>
    <a:srgbClr val="E7E9E3"/>
    <a:srgbClr val="DFD9D3"/>
    <a:srgbClr val="DBDFD3"/>
    <a:srgbClr val="DADDD5"/>
    <a:srgbClr val="DBE1E1"/>
    <a:srgbClr val="DDD7D5"/>
    <a:srgbClr val="DED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123" d="100"/>
          <a:sy n="123" d="100"/>
        </p:scale>
        <p:origin x="10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modernComment_1046_5E6A5B9.xml><?xml version="1.0" encoding="utf-8"?>
<p188:cmLst xmlns:a="http://schemas.openxmlformats.org/drawingml/2006/main" xmlns:r="http://schemas.openxmlformats.org/officeDocument/2006/relationships" xmlns:p188="http://schemas.microsoft.com/office/powerpoint/2018/8/main">
  <p188:cm id="{9E249EE9-6D1E-4E9C-A2DA-1B85AFC4C376}" authorId="{A27F8C7E-0F25-88C5-B1A8-678F6F3E55D1}" created="2022-08-24T13:29:31.817">
    <ac:deMkLst xmlns:ac="http://schemas.microsoft.com/office/drawing/2013/main/command">
      <pc:docMk xmlns:pc="http://schemas.microsoft.com/office/powerpoint/2013/main/command"/>
      <pc:sldMk xmlns:pc="http://schemas.microsoft.com/office/powerpoint/2013/main/command" cId="99001785" sldId="4166"/>
      <ac:spMk id="8" creationId="{EA22EA46-F4F6-2B5D-4D05-276BC1A0FA0A}"/>
    </ac:deMkLst>
    <p188:txBody>
      <a:bodyPr/>
      <a:lstStyle/>
      <a:p>
        <a:r>
          <a:rPr lang="fr-FR"/>
          <a:t>Pour toutes les actions du CLS, des réunions régulières ont lieu entre les agents du PETR et les agents de l'ARS Délégation Morbihan</a:t>
        </a:r>
      </a:p>
    </p188:txBody>
  </p188:cm>
</p188:cmLst>
</file>

<file path=ppt/comments/modernComment_10A_47181A7C.xml><?xml version="1.0" encoding="utf-8"?>
<p188:cmLst xmlns:a="http://schemas.openxmlformats.org/drawingml/2006/main" xmlns:r="http://schemas.openxmlformats.org/officeDocument/2006/relationships" xmlns:p188="http://schemas.microsoft.com/office/powerpoint/2018/8/main">
  <p188:cm id="{BEF64A83-0D50-419C-B5F0-E09D7ECDE3AF}" authorId="{A27F8C7E-0F25-88C5-B1A8-678F6F3E55D1}" created="2022-07-25T11:31:44.896">
    <pc:sldMkLst xmlns:pc="http://schemas.microsoft.com/office/powerpoint/2013/main/command">
      <pc:docMk/>
      <pc:sldMk cId="1192761980" sldId="266"/>
    </pc:sldMkLst>
    <p188:replyLst/>
    <p188:txBody>
      <a:bodyPr/>
      <a:lstStyle/>
      <a:p>
        <a:r>
          <a:rPr lang="fr-FR"/>
          <a:t>Cette priorité s’est renforcée à l’occasion de la crise du Covid.
Enjeux/intérêt pour les élus à s’engager : il y a eu un très important renouvellement des élus localement, conduisant au besoin de proposer rapidement la formation souffrance psychique, pour les appuyer dans leur mandat sur ce sujet délicat. Il faut accompagner les élus à mieux cerner le sujet auquel ils sont régulièrement confrontés. Un bon retour est observé au niveau des évaluations d’où la reconduction sur plusieurs années de l’action de formation des élus. 
Les freins : la disponibilité des professionnels de santé (médecins généralistes, professionnels de la psychiatrie : déficit local de l’offre de santé) complexifie le partenariat ; la recherche de financements pour la pérennité des actions. 
Les clés de réussite de l’action : la répétition du cycle de formations ; écouter les difficultés et les contraintes des élus pour articuler leurs pratiques avec celles du secteur de la santé. 
Les enseignements avec le recul : l’impulsion d’une dynamique est importante mais il faut se donner les moyens pour que cela soit pérenne. </a:t>
        </a:r>
      </a:p>
    </p188:txBody>
  </p188:cm>
</p188:cmLst>
</file>

<file path=ppt/comments/modernComment_116_A5C5FCE9.xml><?xml version="1.0" encoding="utf-8"?>
<p188:cmLst xmlns:a="http://schemas.openxmlformats.org/drawingml/2006/main" xmlns:r="http://schemas.openxmlformats.org/officeDocument/2006/relationships" xmlns:p188="http://schemas.microsoft.com/office/powerpoint/2018/8/main">
  <p188:cm id="{E4BA2960-A157-4C6A-B717-3916DE431E2A}" authorId="{A27F8C7E-0F25-88C5-B1A8-678F6F3E55D1}" created="2022-08-24T12:43:24.723">
    <ac:deMkLst xmlns:ac="http://schemas.microsoft.com/office/drawing/2013/main/command">
      <pc:docMk xmlns:pc="http://schemas.microsoft.com/office/powerpoint/2013/main/command"/>
      <pc:sldMk xmlns:pc="http://schemas.microsoft.com/office/powerpoint/2013/main/command" cId="2781215977" sldId="278"/>
      <ac:spMk id="4" creationId="{00000000-0000-0000-0000-000000000000}"/>
    </ac:deMkLst>
    <p188:txBody>
      <a:bodyPr/>
      <a:lstStyle/>
      <a:p>
        <a:r>
          <a:rPr lang="fr-FR"/>
          <a:t>Cohérence de périmètre avec le Dispositif d’Appui à la Coordination Espace Autonomie Santé Est Morbihan</a:t>
        </a:r>
      </a:p>
    </p188:txBody>
  </p188:cm>
</p188:cmLst>
</file>

<file path=ppt/comments/modernComment_117_96927067.xml><?xml version="1.0" encoding="utf-8"?>
<p188:cmLst xmlns:a="http://schemas.openxmlformats.org/drawingml/2006/main" xmlns:r="http://schemas.openxmlformats.org/officeDocument/2006/relationships" xmlns:p188="http://schemas.microsoft.com/office/powerpoint/2018/8/main">
  <p188:cm id="{A79ABA73-A3B8-41F9-B8D7-BFC05486AFBC}" authorId="{A27F8C7E-0F25-88C5-B1A8-678F6F3E55D1}" created="2022-07-25T11:34:09.810">
    <pc:sldMkLst xmlns:pc="http://schemas.microsoft.com/office/powerpoint/2013/main/command">
      <pc:docMk/>
      <pc:sldMk cId="2526179431" sldId="279"/>
    </pc:sldMkLst>
    <p188:txBody>
      <a:bodyPr/>
      <a:lstStyle/>
      <a:p>
        <a:r>
          <a:rPr lang="fr-FR"/>
          <a:t>Partenariats mobilisés : localement &gt; associations sur le deuil ; Etablissement public de santé mentale ; collectif MISACO de prévention suicide et de la souffrance psychique ; partenariat avec les communautés de communes du territoire (ex : sur l’action pochette santé mentale : intervention en conférence des maires) +représentations des usagers Groupe d’entraide mutuelle-GEM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90104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6009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164671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342039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100747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3102471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1258747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240521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120988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74367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823FC516-CA07-4485-90E8-38FBFD4DF5B2}" type="datetimeFigureOut">
              <a:rPr lang="fr-FR" smtClean="0"/>
              <a:t>05/09/2022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338D52-C6C6-4605-9762-A5191D5E6EFF}" type="slidenum">
              <a:rPr lang="fr-FR" smtClean="0"/>
              <a:t>‹N°›</a:t>
            </a:fld>
            <a:endParaRPr lang="fr-FR" dirty="0"/>
          </a:p>
        </p:txBody>
      </p:sp>
    </p:spTree>
    <p:extLst>
      <p:ext uri="{BB962C8B-B14F-4D97-AF65-F5344CB8AC3E}">
        <p14:creationId xmlns:p14="http://schemas.microsoft.com/office/powerpoint/2010/main" val="240399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3FC516-CA07-4485-90E8-38FBFD4DF5B2}" type="datetimeFigureOut">
              <a:rPr lang="fr-FR" smtClean="0"/>
              <a:t>05/09/2022</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38D52-C6C6-4605-9762-A5191D5E6EFF}" type="slidenum">
              <a:rPr lang="fr-FR" smtClean="0"/>
              <a:t>‹N°›</a:t>
            </a:fld>
            <a:endParaRPr lang="fr-FR" dirty="0"/>
          </a:p>
        </p:txBody>
      </p:sp>
    </p:spTree>
    <p:extLst>
      <p:ext uri="{BB962C8B-B14F-4D97-AF65-F5344CB8AC3E}">
        <p14:creationId xmlns:p14="http://schemas.microsoft.com/office/powerpoint/2010/main" val="2643555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www.pays-ploermel.fr/" TargetMode="External"/><Relationship Id="rId2" Type="http://schemas.openxmlformats.org/officeDocument/2006/relationships/hyperlink" Target="mailto:contact@pays-ploermel.fr"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microsoft.com/office/2018/10/relationships/comments" Target="../comments/modernComment_116_A5C5FCE9.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0A_47181A7C.xm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17_96927067.xm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8.png"/><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1.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24.svg"/><Relationship Id="rId12" Type="http://schemas.microsoft.com/office/2018/10/relationships/comments" Target="../comments/modernComment_1046_5E6A5B9.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15.png"/><Relationship Id="rId11" Type="http://schemas.openxmlformats.org/officeDocument/2006/relationships/image" Target="../media/image28.svg"/><Relationship Id="rId5" Type="http://schemas.openxmlformats.org/officeDocument/2006/relationships/image" Target="../media/image22.svg"/><Relationship Id="rId10" Type="http://schemas.openxmlformats.org/officeDocument/2006/relationships/image" Target="../media/image17.png"/><Relationship Id="rId9"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dirty="0"/>
          </a:p>
        </p:txBody>
      </p:sp>
      <p:sp>
        <p:nvSpPr>
          <p:cNvPr id="4" name="Rectangle 3"/>
          <p:cNvSpPr/>
          <p:nvPr/>
        </p:nvSpPr>
        <p:spPr>
          <a:xfrm>
            <a:off x="0" y="27710"/>
            <a:ext cx="12192000" cy="6858000"/>
          </a:xfrm>
          <a:prstGeom prst="rect">
            <a:avLst/>
          </a:prstGeom>
          <a:solidFill>
            <a:srgbClr val="1443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b="23394"/>
          <a:stretch/>
        </p:blipFill>
        <p:spPr>
          <a:xfrm>
            <a:off x="609600" y="372213"/>
            <a:ext cx="10972800" cy="5253644"/>
          </a:xfrm>
          <a:prstGeom prst="rect">
            <a:avLst/>
          </a:prstGeom>
        </p:spPr>
      </p:pic>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3836" y="214746"/>
            <a:ext cx="1590243" cy="1123747"/>
          </a:xfrm>
          <a:prstGeom prst="rect">
            <a:avLst/>
          </a:prstGeom>
        </p:spPr>
      </p:pic>
      <p:pic>
        <p:nvPicPr>
          <p:cNvPr id="8" name="Imag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338" y="336335"/>
            <a:ext cx="1063662" cy="963697"/>
          </a:xfrm>
          <a:prstGeom prst="rect">
            <a:avLst/>
          </a:prstGeom>
        </p:spPr>
      </p:pic>
    </p:spTree>
    <p:extLst>
      <p:ext uri="{BB962C8B-B14F-4D97-AF65-F5344CB8AC3E}">
        <p14:creationId xmlns:p14="http://schemas.microsoft.com/office/powerpoint/2010/main" val="3115243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4438E"/>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1524000" y="1177781"/>
            <a:ext cx="9144000" cy="2387600"/>
          </a:xfrm>
        </p:spPr>
        <p:txBody>
          <a:bodyPr/>
          <a:lstStyle/>
          <a:p>
            <a:r>
              <a:rPr lang="fr-FR" dirty="0">
                <a:solidFill>
                  <a:schemeClr val="bg1"/>
                </a:solidFill>
              </a:rPr>
              <a:t>À vos questions !</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52526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dirty="0"/>
          </a:p>
        </p:txBody>
      </p:sp>
      <p:sp>
        <p:nvSpPr>
          <p:cNvPr id="4" name="Rectangle 3"/>
          <p:cNvSpPr/>
          <p:nvPr/>
        </p:nvSpPr>
        <p:spPr>
          <a:xfrm>
            <a:off x="0" y="0"/>
            <a:ext cx="12192000" cy="6858000"/>
          </a:xfrm>
          <a:prstGeom prst="rect">
            <a:avLst/>
          </a:prstGeom>
          <a:solidFill>
            <a:srgbClr val="1443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b="32021"/>
          <a:stretch/>
        </p:blipFill>
        <p:spPr>
          <a:xfrm>
            <a:off x="609600" y="595745"/>
            <a:ext cx="10972800" cy="4662055"/>
          </a:xfrm>
          <a:prstGeom prst="rect">
            <a:avLst/>
          </a:prstGeom>
        </p:spPr>
      </p:pic>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3836" y="214746"/>
            <a:ext cx="1590243" cy="1123747"/>
          </a:xfrm>
          <a:prstGeom prst="rect">
            <a:avLst/>
          </a:prstGeom>
        </p:spPr>
      </p:pic>
      <p:pic>
        <p:nvPicPr>
          <p:cNvPr id="8" name="Imag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338" y="336335"/>
            <a:ext cx="1063662" cy="963697"/>
          </a:xfrm>
          <a:prstGeom prst="rect">
            <a:avLst/>
          </a:prstGeom>
        </p:spPr>
      </p:pic>
    </p:spTree>
    <p:extLst>
      <p:ext uri="{BB962C8B-B14F-4D97-AF65-F5344CB8AC3E}">
        <p14:creationId xmlns:p14="http://schemas.microsoft.com/office/powerpoint/2010/main" val="2452157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Sous-titre 2"/>
          <p:cNvSpPr>
            <a:spLocks noGrp="1"/>
          </p:cNvSpPr>
          <p:nvPr>
            <p:ph type="subTitle" idx="1"/>
          </p:nvPr>
        </p:nvSpPr>
        <p:spPr>
          <a:xfrm>
            <a:off x="1317523" y="1403350"/>
            <a:ext cx="9144000" cy="836829"/>
          </a:xfrm>
        </p:spPr>
        <p:txBody>
          <a:bodyPr>
            <a:noAutofit/>
          </a:bodyPr>
          <a:lstStyle/>
          <a:p>
            <a:r>
              <a:rPr lang="fr-FR" sz="4000" b="1" dirty="0">
                <a:solidFill>
                  <a:schemeClr val="accent5">
                    <a:lumMod val="50000"/>
                  </a:schemeClr>
                </a:solidFill>
                <a:latin typeface="+mj-lt"/>
                <a:ea typeface="+mj-ea"/>
                <a:cs typeface="+mj-cs"/>
              </a:rPr>
              <a:t>Exemple d’une stratégie Santé mentale au sein du CLS du Pays de Ploërmel-Cœur de Bretagne </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Sous-titre 2"/>
          <p:cNvSpPr txBox="1">
            <a:spLocks/>
          </p:cNvSpPr>
          <p:nvPr/>
        </p:nvSpPr>
        <p:spPr>
          <a:xfrm>
            <a:off x="1590597" y="3895245"/>
            <a:ext cx="9853401" cy="2199384"/>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3100" dirty="0">
                <a:solidFill>
                  <a:srgbClr val="D85615"/>
                </a:solidFill>
              </a:rPr>
              <a:t>Gaëlle BERTHEVAS, Présidente du PETR Pays de Ploërmel-Cœur de Bretagn</a:t>
            </a:r>
            <a:r>
              <a:rPr lang="fr-FR" dirty="0">
                <a:solidFill>
                  <a:srgbClr val="D85615"/>
                </a:solidFill>
              </a:rPr>
              <a:t>e</a:t>
            </a:r>
          </a:p>
          <a:p>
            <a:endParaRPr lang="fr-FR" dirty="0">
              <a:solidFill>
                <a:srgbClr val="D85615"/>
              </a:solidFill>
            </a:endParaRPr>
          </a:p>
          <a:p>
            <a:r>
              <a:rPr lang="fr-FR" dirty="0">
                <a:solidFill>
                  <a:srgbClr val="D85615"/>
                </a:solidFill>
                <a:hlinkClick r:id="rId2"/>
              </a:rPr>
              <a:t>contact@pays-ploermel.fr</a:t>
            </a:r>
            <a:r>
              <a:rPr lang="fr-FR" dirty="0">
                <a:solidFill>
                  <a:srgbClr val="D85615"/>
                </a:solidFill>
              </a:rPr>
              <a:t> </a:t>
            </a:r>
          </a:p>
          <a:p>
            <a:r>
              <a:rPr lang="fr-FR" dirty="0">
                <a:solidFill>
                  <a:srgbClr val="D85615"/>
                </a:solidFill>
              </a:rPr>
              <a:t>02.97.74.04.37.</a:t>
            </a:r>
          </a:p>
          <a:p>
            <a:r>
              <a:rPr lang="fr-FR" dirty="0">
                <a:hlinkClick r:id="rId3"/>
              </a:rPr>
              <a:t>www.pays-ploermel.fr</a:t>
            </a:r>
            <a:r>
              <a:rPr lang="fr-FR" dirty="0"/>
              <a:t> </a:t>
            </a:r>
            <a:endParaRPr lang="fr-FR" dirty="0">
              <a:solidFill>
                <a:srgbClr val="D85615"/>
              </a:solidFill>
            </a:endParaRPr>
          </a:p>
        </p:txBody>
      </p:sp>
      <p:sp>
        <p:nvSpPr>
          <p:cNvPr id="7" name="Ellipse 6"/>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634286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2449522" y="315651"/>
            <a:ext cx="8218128" cy="1043854"/>
          </a:xfrm>
        </p:spPr>
        <p:txBody>
          <a:bodyPr>
            <a:noAutofit/>
          </a:bodyPr>
          <a:lstStyle/>
          <a:p>
            <a:pPr algn="l"/>
            <a:r>
              <a:rPr lang="fr-FR" sz="4600" dirty="0">
                <a:solidFill>
                  <a:schemeClr val="accent5">
                    <a:lumMod val="50000"/>
                  </a:schemeClr>
                </a:solidFill>
              </a:rPr>
              <a:t>Historique Santé sur le Pays de Ploërmel-Cœur de Bretagne</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Sous-titre 3"/>
          <p:cNvSpPr>
            <a:spLocks noGrp="1"/>
          </p:cNvSpPr>
          <p:nvPr>
            <p:ph type="subTitle" idx="1"/>
          </p:nvPr>
        </p:nvSpPr>
        <p:spPr>
          <a:xfrm>
            <a:off x="128568" y="1750956"/>
            <a:ext cx="7794939" cy="5014374"/>
          </a:xfrm>
        </p:spPr>
        <p:txBody>
          <a:bodyPr>
            <a:normAutofit lnSpcReduction="10000"/>
          </a:bodyPr>
          <a:lstStyle/>
          <a:p>
            <a:pPr algn="l"/>
            <a:r>
              <a:rPr lang="fr-FR" b="1" dirty="0">
                <a:solidFill>
                  <a:schemeClr val="accent5">
                    <a:lumMod val="50000"/>
                  </a:schemeClr>
                </a:solidFill>
              </a:rPr>
              <a:t>La Santé: Une forte volonté politique depuis 2006</a:t>
            </a:r>
          </a:p>
          <a:p>
            <a:pPr algn="l"/>
            <a:endParaRPr lang="fr-FR" sz="1000" b="1" dirty="0">
              <a:solidFill>
                <a:schemeClr val="accent5">
                  <a:lumMod val="50000"/>
                </a:schemeClr>
              </a:solidFill>
            </a:endParaRPr>
          </a:p>
          <a:p>
            <a:pPr algn="l"/>
            <a:r>
              <a:rPr lang="fr-FR" dirty="0">
                <a:solidFill>
                  <a:schemeClr val="accent5">
                    <a:lumMod val="50000"/>
                  </a:schemeClr>
                </a:solidFill>
              </a:rPr>
              <a:t>2006-2012: un poste de chargé de mission santé Prévention et Démographie Médicale au PETR, bassin de vie de 81 093 – 2 EPCI Ploërmel Communauté et De l’Oust à Brocéliande Communauté</a:t>
            </a:r>
            <a:endParaRPr lang="fr-FR" sz="1000" dirty="0">
              <a:solidFill>
                <a:schemeClr val="accent5">
                  <a:lumMod val="50000"/>
                </a:schemeClr>
              </a:solidFill>
            </a:endParaRPr>
          </a:p>
          <a:p>
            <a:pPr algn="l"/>
            <a:r>
              <a:rPr lang="fr-FR" sz="1000" dirty="0">
                <a:solidFill>
                  <a:schemeClr val="accent5">
                    <a:lumMod val="50000"/>
                  </a:schemeClr>
                </a:solidFill>
              </a:rPr>
              <a:t> </a:t>
            </a:r>
          </a:p>
          <a:p>
            <a:pPr algn="l"/>
            <a:r>
              <a:rPr lang="fr-FR" dirty="0">
                <a:solidFill>
                  <a:schemeClr val="accent5">
                    <a:lumMod val="50000"/>
                  </a:schemeClr>
                </a:solidFill>
              </a:rPr>
              <a:t>2013-2016: 1</a:t>
            </a:r>
            <a:r>
              <a:rPr lang="fr-FR" baseline="30000" dirty="0">
                <a:solidFill>
                  <a:schemeClr val="accent5">
                    <a:lumMod val="50000"/>
                  </a:schemeClr>
                </a:solidFill>
              </a:rPr>
              <a:t>er</a:t>
            </a:r>
            <a:r>
              <a:rPr lang="fr-FR" dirty="0">
                <a:solidFill>
                  <a:schemeClr val="accent5">
                    <a:lumMod val="50000"/>
                  </a:schemeClr>
                </a:solidFill>
              </a:rPr>
              <a:t> Contrat Local de Santé avec 33 fiches actions</a:t>
            </a:r>
          </a:p>
          <a:p>
            <a:pPr algn="l"/>
            <a:r>
              <a:rPr lang="fr-FR" dirty="0">
                <a:solidFill>
                  <a:schemeClr val="accent5">
                    <a:lumMod val="50000"/>
                  </a:schemeClr>
                </a:solidFill>
              </a:rPr>
              <a:t>2018-2022: 2</a:t>
            </a:r>
            <a:r>
              <a:rPr lang="fr-FR" baseline="30000" dirty="0">
                <a:solidFill>
                  <a:schemeClr val="accent5">
                    <a:lumMod val="50000"/>
                  </a:schemeClr>
                </a:solidFill>
              </a:rPr>
              <a:t>nd</a:t>
            </a:r>
            <a:r>
              <a:rPr lang="fr-FR" dirty="0">
                <a:solidFill>
                  <a:schemeClr val="accent5">
                    <a:lumMod val="50000"/>
                  </a:schemeClr>
                </a:solidFill>
              </a:rPr>
              <a:t> Contrat Local de Santé avec 23 fiches-actions</a:t>
            </a:r>
            <a:endParaRPr lang="fr-FR" sz="1000" dirty="0">
              <a:solidFill>
                <a:schemeClr val="accent5">
                  <a:lumMod val="50000"/>
                </a:schemeClr>
              </a:solidFill>
            </a:endParaRPr>
          </a:p>
          <a:p>
            <a:pPr algn="l"/>
            <a:r>
              <a:rPr lang="fr-FR" dirty="0">
                <a:solidFill>
                  <a:schemeClr val="accent5">
                    <a:lumMod val="50000"/>
                  </a:schemeClr>
                </a:solidFill>
              </a:rPr>
              <a:t>2023-2027: CLS 3ème génération sur un nouveau périmètre l’Est Morbihan - 138 000 habitants, 4 EPCI et 3 communes Ploërmel Communauté, De l’Oust à Brocéliande Communauté, Questembert Communauté, Arc Sud Bretagne, Camoël, Férel, Pénestin.</a:t>
            </a:r>
          </a:p>
          <a:p>
            <a:pPr algn="l"/>
            <a:endParaRPr lang="fr-FR"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Image 8">
            <a:extLst>
              <a:ext uri="{FF2B5EF4-FFF2-40B4-BE49-F238E27FC236}">
                <a16:creationId xmlns:a16="http://schemas.microsoft.com/office/drawing/2014/main" id="{F4B1EF99-E22B-957F-191B-A16B67054B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5"/>
            <a:ext cx="2449522" cy="1435305"/>
          </a:xfrm>
          <a:prstGeom prst="rect">
            <a:avLst/>
          </a:prstGeom>
        </p:spPr>
      </p:pic>
      <p:pic>
        <p:nvPicPr>
          <p:cNvPr id="3" name="Espace réservé du contenu 8" descr="Une image contenant texte, carte&#10;&#10;Description générée automatiquement">
            <a:extLst>
              <a:ext uri="{FF2B5EF4-FFF2-40B4-BE49-F238E27FC236}">
                <a16:creationId xmlns:a16="http://schemas.microsoft.com/office/drawing/2014/main" id="{10252FFC-C00D-4496-B976-157A659C78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990455" y="1227112"/>
            <a:ext cx="4022063" cy="56308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1215977"/>
      </p:ext>
    </p:extLst>
  </p:cSld>
  <p:clrMapOvr>
    <a:masterClrMapping/>
  </p:clrMapOvr>
  <p:extLst>
    <p:ext uri="{6950BFC3-D8DA-4A85-94F7-54DA5524770B}">
      <p188:commentRel xmlns:p188="http://schemas.microsoft.com/office/powerpoint/2018/8/main" xmlns="" r:id="rId4"/>
    </p:ext>
  </p:extLs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301DB4-7629-0599-902A-EC9A72BB811A}"/>
              </a:ext>
            </a:extLst>
          </p:cNvPr>
          <p:cNvSpPr/>
          <p:nvPr/>
        </p:nvSpPr>
        <p:spPr>
          <a:xfrm>
            <a:off x="2133600" y="5299587"/>
            <a:ext cx="8023123" cy="104385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2516470" y="359496"/>
            <a:ext cx="8218128" cy="1043854"/>
          </a:xfrm>
        </p:spPr>
        <p:txBody>
          <a:bodyPr>
            <a:noAutofit/>
          </a:bodyPr>
          <a:lstStyle/>
          <a:p>
            <a:pPr algn="l"/>
            <a:r>
              <a:rPr lang="fr-FR" sz="4600" dirty="0">
                <a:solidFill>
                  <a:schemeClr val="accent5">
                    <a:lumMod val="50000"/>
                  </a:schemeClr>
                </a:solidFill>
              </a:rPr>
              <a:t>La Santé Mentale, un axe important du CLS2</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Sous-titre 3"/>
          <p:cNvSpPr>
            <a:spLocks noGrp="1"/>
          </p:cNvSpPr>
          <p:nvPr>
            <p:ph type="subTitle" idx="1"/>
          </p:nvPr>
        </p:nvSpPr>
        <p:spPr>
          <a:xfrm>
            <a:off x="1457402" y="1403350"/>
            <a:ext cx="9144000" cy="5712542"/>
          </a:xfrm>
        </p:spPr>
        <p:txBody>
          <a:bodyPr>
            <a:normAutofit lnSpcReduction="10000"/>
          </a:bodyPr>
          <a:lstStyle/>
          <a:p>
            <a:pPr lvl="0" algn="l">
              <a:spcAft>
                <a:spcPts val="800"/>
              </a:spcAft>
            </a:pPr>
            <a:r>
              <a:rPr lang="fr-FR" sz="2000" dirty="0">
                <a:solidFill>
                  <a:schemeClr val="accent5">
                    <a:lumMod val="50000"/>
                  </a:schemeClr>
                </a:solidFill>
              </a:rPr>
              <a:t>La santé mentale, une priorité nationale, régionale et locale notamment pour la santé mentale des jeunes. Cette priorité s’est renforcée à l’occasion de la crise du Covid.</a:t>
            </a:r>
          </a:p>
          <a:p>
            <a:pPr lvl="0" algn="l">
              <a:spcAft>
                <a:spcPts val="800"/>
              </a:spcAft>
            </a:pPr>
            <a:r>
              <a:rPr lang="fr-FR" sz="2000" b="1" dirty="0">
                <a:solidFill>
                  <a:schemeClr val="accent5">
                    <a:lumMod val="50000"/>
                  </a:schemeClr>
                </a:solidFill>
              </a:rPr>
              <a:t>Financement des actions santé mentale par l’ARS à hauteur de 5 000 €</a:t>
            </a:r>
          </a:p>
          <a:p>
            <a:pPr marL="342900" lvl="0" indent="-342900" algn="l">
              <a:spcAft>
                <a:spcPts val="800"/>
              </a:spcAft>
              <a:buFont typeface="Wingdings" panose="05000000000000000000" pitchFamily="2" charset="2"/>
              <a:buChar char="ü"/>
            </a:pPr>
            <a:r>
              <a:rPr lang="fr-FR" b="1" dirty="0">
                <a:solidFill>
                  <a:schemeClr val="accent5">
                    <a:lumMod val="50000"/>
                  </a:schemeClr>
                </a:solidFill>
              </a:rPr>
              <a:t>Cycle de formations à destination des élus, pompiers, gendarmes et médecins généralistes sur le thème "Prévenir la souffrance psychique et le phénomène suicidaire » (3</a:t>
            </a:r>
            <a:r>
              <a:rPr lang="fr-FR" b="1" baseline="30000" dirty="0">
                <a:solidFill>
                  <a:schemeClr val="accent5">
                    <a:lumMod val="50000"/>
                  </a:schemeClr>
                </a:solidFill>
              </a:rPr>
              <a:t>ème</a:t>
            </a:r>
            <a:r>
              <a:rPr lang="fr-FR" b="1" dirty="0">
                <a:solidFill>
                  <a:schemeClr val="accent5">
                    <a:lumMod val="50000"/>
                  </a:schemeClr>
                </a:solidFill>
              </a:rPr>
              <a:t> édition)</a:t>
            </a:r>
          </a:p>
          <a:p>
            <a:pPr marL="800100" lvl="1" indent="-342900" algn="l">
              <a:spcAft>
                <a:spcPts val="800"/>
              </a:spcAft>
              <a:buFont typeface="Wingdings" panose="05000000000000000000" pitchFamily="2" charset="2"/>
              <a:buChar char="§"/>
            </a:pPr>
            <a:r>
              <a:rPr lang="fr-FR" dirty="0">
                <a:solidFill>
                  <a:schemeClr val="accent5">
                    <a:lumMod val="50000"/>
                  </a:schemeClr>
                </a:solidFill>
              </a:rPr>
              <a:t>3 modules sous forme de soirées mensuelles:</a:t>
            </a:r>
          </a:p>
          <a:p>
            <a:pPr marL="1257300" lvl="2" indent="-342900" algn="l">
              <a:spcAft>
                <a:spcPts val="800"/>
              </a:spcAft>
              <a:buFont typeface="Wingdings" panose="05000000000000000000" pitchFamily="2" charset="2"/>
              <a:buChar char="§"/>
            </a:pPr>
            <a:r>
              <a:rPr lang="fr-FR" dirty="0">
                <a:solidFill>
                  <a:schemeClr val="accent5">
                    <a:lumMod val="50000"/>
                  </a:schemeClr>
                </a:solidFill>
              </a:rPr>
              <a:t>L’annonce du décès brutal </a:t>
            </a:r>
          </a:p>
          <a:p>
            <a:pPr marL="1257300" lvl="2" indent="-342900" algn="l">
              <a:spcAft>
                <a:spcPts val="800"/>
              </a:spcAft>
              <a:buFont typeface="Wingdings" panose="05000000000000000000" pitchFamily="2" charset="2"/>
              <a:buChar char="§"/>
            </a:pPr>
            <a:r>
              <a:rPr lang="fr-FR" dirty="0">
                <a:solidFill>
                  <a:schemeClr val="accent5">
                    <a:lumMod val="50000"/>
                  </a:schemeClr>
                </a:solidFill>
              </a:rPr>
              <a:t>Le repérage de la souffrance psychique et de la crise suicidaire </a:t>
            </a:r>
          </a:p>
          <a:p>
            <a:pPr marL="1257300" lvl="2" indent="-342900" algn="l">
              <a:spcAft>
                <a:spcPts val="800"/>
              </a:spcAft>
              <a:buFont typeface="Wingdings" panose="05000000000000000000" pitchFamily="2" charset="2"/>
              <a:buChar char="§"/>
            </a:pPr>
            <a:r>
              <a:rPr lang="fr-FR" dirty="0">
                <a:solidFill>
                  <a:schemeClr val="accent5">
                    <a:lumMod val="50000"/>
                  </a:schemeClr>
                </a:solidFill>
              </a:rPr>
              <a:t>Les soins psychiatriques sans consentement – Intervention ARS, EPSM St </a:t>
            </a:r>
            <a:r>
              <a:rPr lang="fr-FR" dirty="0" err="1">
                <a:solidFill>
                  <a:schemeClr val="accent5">
                    <a:lumMod val="50000"/>
                  </a:schemeClr>
                </a:solidFill>
              </a:rPr>
              <a:t>Avé</a:t>
            </a:r>
            <a:endParaRPr lang="fr-FR" dirty="0">
              <a:solidFill>
                <a:schemeClr val="accent5">
                  <a:lumMod val="50000"/>
                </a:schemeClr>
              </a:solidFill>
            </a:endParaRPr>
          </a:p>
          <a:p>
            <a:pPr lvl="2" algn="l">
              <a:spcAft>
                <a:spcPts val="800"/>
              </a:spcAft>
            </a:pPr>
            <a:endParaRPr lang="fr-FR" dirty="0">
              <a:solidFill>
                <a:schemeClr val="accent5">
                  <a:lumMod val="50000"/>
                </a:schemeClr>
              </a:solidFill>
            </a:endParaRPr>
          </a:p>
          <a:p>
            <a:pPr lvl="2" algn="l">
              <a:spcAft>
                <a:spcPts val="800"/>
              </a:spcAft>
            </a:pPr>
            <a:r>
              <a:rPr lang="fr-FR" dirty="0">
                <a:solidFill>
                  <a:schemeClr val="accent5">
                    <a:lumMod val="50000"/>
                  </a:schemeClr>
                </a:solidFill>
              </a:rPr>
              <a:t>Une pochette à destination des mairies contenant des fiches d’informations et des documents pratiques (modèles de délibération,  fiches pratiques avec mots clé, annuaire ressources, documentation d’associations…)</a:t>
            </a:r>
          </a:p>
          <a:p>
            <a:pPr>
              <a:spcAft>
                <a:spcPts val="800"/>
              </a:spcAft>
              <a:tabLst>
                <a:tab pos="1323975" algn="l"/>
              </a:tabLst>
            </a:pPr>
            <a:r>
              <a:rPr lang="fr-FR" dirty="0">
                <a:solidFill>
                  <a:schemeClr val="accent5">
                    <a:lumMod val="50000"/>
                  </a:schemeClr>
                </a:solidFill>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 Le PTSM s’est inspiré de cette formation pour la déployer à l’échelle Morbihannaise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FR"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Image 7">
            <a:extLst>
              <a:ext uri="{FF2B5EF4-FFF2-40B4-BE49-F238E27FC236}">
                <a16:creationId xmlns:a16="http://schemas.microsoft.com/office/drawing/2014/main" id="{5F04D2B1-7F74-B8E0-438C-B45D4817F2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5"/>
            <a:ext cx="2449522" cy="1435305"/>
          </a:xfrm>
          <a:prstGeom prst="rect">
            <a:avLst/>
          </a:prstGeom>
        </p:spPr>
      </p:pic>
    </p:spTree>
    <p:extLst>
      <p:ext uri="{BB962C8B-B14F-4D97-AF65-F5344CB8AC3E}">
        <p14:creationId xmlns:p14="http://schemas.microsoft.com/office/powerpoint/2010/main" val="1192761980"/>
      </p:ext>
    </p:extLst>
  </p:cSld>
  <p:clrMapOvr>
    <a:masterClrMapping/>
  </p:clrMapOvr>
  <p:extLst>
    <p:ext uri="{6950BFC3-D8DA-4A85-94F7-54DA5524770B}">
      <p188:commentRel xmlns:p188="http://schemas.microsoft.com/office/powerpoint/2018/8/main" xmlns="" r:id="rId3"/>
    </p:ext>
  </p:extLs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2449522" y="359496"/>
            <a:ext cx="8218128" cy="1043854"/>
          </a:xfrm>
        </p:spPr>
        <p:txBody>
          <a:bodyPr>
            <a:noAutofit/>
          </a:bodyPr>
          <a:lstStyle/>
          <a:p>
            <a:pPr algn="l"/>
            <a:r>
              <a:rPr lang="fr-FR" sz="4600" dirty="0">
                <a:solidFill>
                  <a:schemeClr val="accent5">
                    <a:lumMod val="50000"/>
                  </a:schemeClr>
                </a:solidFill>
              </a:rPr>
              <a:t>La Santé Mentale, un axe important du CLS2</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Sous-titre 3"/>
          <p:cNvSpPr>
            <a:spLocks noGrp="1"/>
          </p:cNvSpPr>
          <p:nvPr>
            <p:ph type="subTitle" idx="1"/>
          </p:nvPr>
        </p:nvSpPr>
        <p:spPr>
          <a:xfrm>
            <a:off x="1304564" y="1573161"/>
            <a:ext cx="9144000" cy="4621162"/>
          </a:xfrm>
        </p:spPr>
        <p:txBody>
          <a:bodyPr>
            <a:normAutofit fontScale="85000" lnSpcReduction="20000"/>
          </a:bodyPr>
          <a:lstStyle/>
          <a:p>
            <a:pPr lvl="0" algn="l">
              <a:spcAft>
                <a:spcPts val="800"/>
              </a:spcAft>
            </a:pPr>
            <a:endParaRPr lang="fr-FR" dirty="0">
              <a:solidFill>
                <a:schemeClr val="accent5">
                  <a:lumMod val="50000"/>
                </a:schemeClr>
              </a:solidFill>
            </a:endParaRPr>
          </a:p>
          <a:p>
            <a:pPr marL="342900" indent="-342900" algn="l">
              <a:spcAft>
                <a:spcPts val="800"/>
              </a:spcAft>
              <a:buFont typeface="Wingdings" panose="05000000000000000000" pitchFamily="2" charset="2"/>
              <a:buChar char="ü"/>
            </a:pPr>
            <a:r>
              <a:rPr lang="fr-FR" sz="2600" b="1" dirty="0">
                <a:solidFill>
                  <a:schemeClr val="accent5">
                    <a:lumMod val="50000"/>
                  </a:schemeClr>
                </a:solidFill>
              </a:rPr>
              <a:t>2 sessions de formation Premiers Secours en Santé Mentale animées par l’Association nationale PSSM</a:t>
            </a:r>
          </a:p>
          <a:p>
            <a:pPr marL="742950" lvl="1" indent="-285750" algn="l">
              <a:spcAft>
                <a:spcPts val="800"/>
              </a:spcAft>
              <a:buFont typeface="Wingdings" panose="05000000000000000000" pitchFamily="2" charset="2"/>
              <a:buChar char="§"/>
              <a:tabLst>
                <a:tab pos="1323975" algn="l"/>
              </a:tabLst>
            </a:pPr>
            <a:r>
              <a:rPr lang="fr-FR" sz="2200" dirty="0">
                <a:solidFill>
                  <a:schemeClr val="accent5">
                    <a:lumMod val="50000"/>
                  </a:schemeClr>
                </a:solidFill>
              </a:rPr>
              <a:t>Auprès des professionnels jeunesse</a:t>
            </a:r>
          </a:p>
          <a:p>
            <a:pPr marL="742950" lvl="1" indent="-285750" algn="l">
              <a:spcAft>
                <a:spcPts val="800"/>
              </a:spcAft>
              <a:buFont typeface="Wingdings" panose="05000000000000000000" pitchFamily="2" charset="2"/>
              <a:buChar char="§"/>
              <a:tabLst>
                <a:tab pos="1323975" algn="l"/>
              </a:tabLst>
            </a:pPr>
            <a:r>
              <a:rPr lang="fr-FR" sz="2200" dirty="0">
                <a:solidFill>
                  <a:schemeClr val="accent5">
                    <a:lumMod val="50000"/>
                  </a:schemeClr>
                </a:solidFill>
              </a:rPr>
              <a:t>Auprès des élus  </a:t>
            </a:r>
          </a:p>
          <a:p>
            <a:pPr lvl="1" algn="l">
              <a:spcAft>
                <a:spcPts val="800"/>
              </a:spcAft>
              <a:tabLst>
                <a:tab pos="1323975" algn="l"/>
              </a:tabLst>
            </a:pPr>
            <a:endParaRPr lang="fr-FR" sz="1800" dirty="0">
              <a:solidFill>
                <a:schemeClr val="accent5">
                  <a:lumMod val="50000"/>
                </a:schemeClr>
              </a:solidFill>
            </a:endParaRPr>
          </a:p>
          <a:p>
            <a:pPr marL="342900" indent="-342900" algn="l">
              <a:spcAft>
                <a:spcPts val="800"/>
              </a:spcAft>
              <a:buFont typeface="Wingdings" panose="05000000000000000000" pitchFamily="2" charset="2"/>
              <a:buChar char="ü"/>
              <a:tabLst>
                <a:tab pos="1323975" algn="l"/>
              </a:tabLst>
            </a:pPr>
            <a:r>
              <a:rPr lang="fr-FR" sz="2600" b="1" dirty="0">
                <a:solidFill>
                  <a:schemeClr val="accent5">
                    <a:lumMod val="50000"/>
                  </a:schemeClr>
                </a:solidFill>
              </a:rPr>
              <a:t>Une sensibilisation sur l’habitat indigne et syndrome de Diogène (Service Espace Autonomie Santé Est Morbihan) </a:t>
            </a:r>
          </a:p>
          <a:p>
            <a:pPr marL="742950" lvl="1" indent="-285750" algn="l">
              <a:spcAft>
                <a:spcPts val="800"/>
              </a:spcAft>
              <a:buFont typeface="Wingdings" panose="05000000000000000000" pitchFamily="2" charset="2"/>
              <a:buChar char="§"/>
              <a:tabLst>
                <a:tab pos="1323975" algn="l"/>
              </a:tabLst>
            </a:pPr>
            <a:r>
              <a:rPr lang="fr-FR" sz="2200" dirty="0">
                <a:solidFill>
                  <a:schemeClr val="accent5">
                    <a:lumMod val="50000"/>
                  </a:schemeClr>
                </a:solidFill>
              </a:rPr>
              <a:t>Auprès des élus  - Intervenants: Pôle habitat indigne: services du Département du Morbihan, ARS Délégation Morbihan, Préfecture, ADIL, Morbihan Solidarités Energie</a:t>
            </a:r>
          </a:p>
          <a:p>
            <a:pPr lvl="1" algn="l">
              <a:spcAft>
                <a:spcPts val="800"/>
              </a:spcAft>
              <a:tabLst>
                <a:tab pos="1323975" algn="l"/>
              </a:tabLst>
            </a:pPr>
            <a:endParaRPr lang="fr-FR" sz="1800" dirty="0">
              <a:solidFill>
                <a:schemeClr val="accent5">
                  <a:lumMod val="50000"/>
                </a:schemeClr>
              </a:solidFill>
            </a:endParaRPr>
          </a:p>
          <a:p>
            <a:pPr marL="342900" lvl="1" indent="-342900" algn="l">
              <a:spcBef>
                <a:spcPts val="1000"/>
              </a:spcBef>
              <a:spcAft>
                <a:spcPts val="800"/>
              </a:spcAft>
              <a:buFont typeface="Wingdings" panose="05000000000000000000" pitchFamily="2" charset="2"/>
              <a:buChar char="ü"/>
              <a:tabLst>
                <a:tab pos="1323975" algn="l"/>
              </a:tabLst>
            </a:pPr>
            <a:r>
              <a:rPr lang="fr-FR" sz="2600" b="1" dirty="0">
                <a:solidFill>
                  <a:schemeClr val="accent5">
                    <a:lumMod val="50000"/>
                  </a:schemeClr>
                </a:solidFill>
              </a:rPr>
              <a:t>Participation à la construction du Programme Territorial de Santé Mentale (PTSM) Morbihan </a:t>
            </a: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B0B4726B-7888-DDB2-3ECF-18A77D6BDD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5"/>
            <a:ext cx="2449522" cy="1435305"/>
          </a:xfrm>
          <a:prstGeom prst="rect">
            <a:avLst/>
          </a:prstGeom>
        </p:spPr>
      </p:pic>
    </p:spTree>
    <p:extLst>
      <p:ext uri="{BB962C8B-B14F-4D97-AF65-F5344CB8AC3E}">
        <p14:creationId xmlns:p14="http://schemas.microsoft.com/office/powerpoint/2010/main" val="2526179431"/>
      </p:ext>
    </p:extLst>
  </p:cSld>
  <p:clrMapOvr>
    <a:masterClrMapping/>
  </p:clrMapOvr>
  <p:extLst>
    <p:ext uri="{6950BFC3-D8DA-4A85-94F7-54DA5524770B}">
      <p188:commentRel xmlns:p188="http://schemas.microsoft.com/office/powerpoint/2018/8/main" xmlns="" r:id="rId3"/>
    </p:ext>
  </p:extLs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2449522" y="359496"/>
            <a:ext cx="8218128" cy="1043854"/>
          </a:xfrm>
        </p:spPr>
        <p:txBody>
          <a:bodyPr>
            <a:noAutofit/>
          </a:bodyPr>
          <a:lstStyle/>
          <a:p>
            <a:pPr algn="l"/>
            <a:r>
              <a:rPr lang="fr-FR" sz="4600" dirty="0">
                <a:solidFill>
                  <a:schemeClr val="accent5">
                    <a:lumMod val="50000"/>
                  </a:schemeClr>
                </a:solidFill>
              </a:rPr>
              <a:t>La Santé Mentale, un axe important du CLS2</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Sous-titre 3"/>
          <p:cNvSpPr>
            <a:spLocks noGrp="1"/>
          </p:cNvSpPr>
          <p:nvPr>
            <p:ph type="subTitle" idx="1"/>
          </p:nvPr>
        </p:nvSpPr>
        <p:spPr>
          <a:xfrm>
            <a:off x="1304564" y="1573161"/>
            <a:ext cx="9144000" cy="4621162"/>
          </a:xfrm>
        </p:spPr>
        <p:txBody>
          <a:bodyPr>
            <a:normAutofit/>
          </a:bodyPr>
          <a:lstStyle/>
          <a:p>
            <a:pPr marL="457200" lvl="0" indent="-457200" algn="l">
              <a:lnSpc>
                <a:spcPct val="107000"/>
              </a:lnSpc>
              <a:spcAft>
                <a:spcPts val="800"/>
              </a:spcAft>
              <a:buFont typeface="Wingdings" panose="05000000000000000000" pitchFamily="2" charset="2"/>
              <a:buChar char="ü"/>
              <a:tabLst>
                <a:tab pos="1323975" algn="l"/>
              </a:tabLst>
            </a:pPr>
            <a:r>
              <a:rPr lang="fr-FR" sz="2600" b="1" dirty="0">
                <a:solidFill>
                  <a:schemeClr val="accent5">
                    <a:lumMod val="50000"/>
                  </a:schemeClr>
                </a:solidFill>
              </a:rPr>
              <a:t>Etude d’opportunité pour la mise en place d’un conseil local en santé mentale (CLSM)</a:t>
            </a:r>
          </a:p>
          <a:p>
            <a:pPr marL="914400" lvl="1" indent="-457200" algn="l">
              <a:lnSpc>
                <a:spcPct val="107000"/>
              </a:lnSpc>
              <a:spcAft>
                <a:spcPts val="800"/>
              </a:spcAft>
              <a:buFont typeface="Wingdings" panose="05000000000000000000" pitchFamily="2" charset="2"/>
              <a:buChar char="ü"/>
              <a:tabLst>
                <a:tab pos="1323975" algn="l"/>
              </a:tabLst>
            </a:pPr>
            <a:endParaRPr lang="fr-FR" sz="2200" b="1"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B0B4726B-7888-DDB2-3ECF-18A77D6BDD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5"/>
            <a:ext cx="2449522" cy="1435305"/>
          </a:xfrm>
          <a:prstGeom prst="rect">
            <a:avLst/>
          </a:prstGeom>
        </p:spPr>
      </p:pic>
      <p:pic>
        <p:nvPicPr>
          <p:cNvPr id="8" name="Image 7">
            <a:extLst>
              <a:ext uri="{FF2B5EF4-FFF2-40B4-BE49-F238E27FC236}">
                <a16:creationId xmlns:a16="http://schemas.microsoft.com/office/drawing/2014/main" id="{DC19BB50-E556-AD0F-25C2-5035CC7C80F9}"/>
              </a:ext>
            </a:extLst>
          </p:cNvPr>
          <p:cNvPicPr>
            <a:picLocks noChangeAspect="1"/>
          </p:cNvPicPr>
          <p:nvPr/>
        </p:nvPicPr>
        <p:blipFill rotWithShape="1">
          <a:blip r:embed="rId3"/>
          <a:srcRect l="34750" t="25322" r="43625" b="9111"/>
          <a:stretch/>
        </p:blipFill>
        <p:spPr>
          <a:xfrm rot="5400000">
            <a:off x="7171197" y="1241520"/>
            <a:ext cx="3302995" cy="5468857"/>
          </a:xfrm>
          <a:prstGeom prst="rect">
            <a:avLst/>
          </a:prstGeom>
        </p:spPr>
      </p:pic>
      <p:sp>
        <p:nvSpPr>
          <p:cNvPr id="9" name="ZoneTexte 8">
            <a:extLst>
              <a:ext uri="{FF2B5EF4-FFF2-40B4-BE49-F238E27FC236}">
                <a16:creationId xmlns:a16="http://schemas.microsoft.com/office/drawing/2014/main" id="{1A50803D-DC83-8826-4F03-D0DE964FC915}"/>
              </a:ext>
            </a:extLst>
          </p:cNvPr>
          <p:cNvSpPr txBox="1"/>
          <p:nvPr/>
        </p:nvSpPr>
        <p:spPr>
          <a:xfrm>
            <a:off x="178864" y="2250696"/>
            <a:ext cx="6096000" cy="1200329"/>
          </a:xfrm>
          <a:prstGeom prst="rect">
            <a:avLst/>
          </a:prstGeom>
          <a:noFill/>
        </p:spPr>
        <p:txBody>
          <a:bodyPr wrap="square">
            <a:spAutoFit/>
          </a:bodyPr>
          <a:lstStyle/>
          <a:p>
            <a:pPr marL="0" indent="0">
              <a:buNone/>
            </a:pPr>
            <a:endParaRPr lang="fr-FR" sz="1800" dirty="0">
              <a:solidFill>
                <a:schemeClr val="tx2"/>
              </a:solidFill>
            </a:endParaRPr>
          </a:p>
          <a:p>
            <a:pPr marL="0" indent="0">
              <a:buNone/>
            </a:pPr>
            <a:r>
              <a:rPr lang="fr-FR" sz="1800" dirty="0">
                <a:solidFill>
                  <a:schemeClr val="tx2"/>
                </a:solidFill>
              </a:rPr>
              <a:t>Il est </a:t>
            </a:r>
            <a:r>
              <a:rPr lang="fr-FR" sz="1800" b="1" dirty="0">
                <a:solidFill>
                  <a:srgbClr val="9D0054"/>
                </a:solidFill>
              </a:rPr>
              <a:t>présidé par un élu local</a:t>
            </a:r>
            <a:r>
              <a:rPr lang="fr-FR" sz="1800" dirty="0">
                <a:solidFill>
                  <a:schemeClr val="tx2"/>
                </a:solidFill>
              </a:rPr>
              <a:t>, co-animé par la </a:t>
            </a:r>
            <a:r>
              <a:rPr lang="fr-FR" sz="1800" b="1" dirty="0">
                <a:solidFill>
                  <a:srgbClr val="9D0054"/>
                </a:solidFill>
              </a:rPr>
              <a:t>psychiatrie publique </a:t>
            </a:r>
            <a:r>
              <a:rPr lang="fr-FR" sz="1800" dirty="0">
                <a:solidFill>
                  <a:schemeClr val="tx2"/>
                </a:solidFill>
              </a:rPr>
              <a:t>et intègre les </a:t>
            </a:r>
            <a:r>
              <a:rPr lang="fr-FR" sz="1800" b="1" dirty="0">
                <a:solidFill>
                  <a:srgbClr val="9D0054"/>
                </a:solidFill>
              </a:rPr>
              <a:t>usagers</a:t>
            </a:r>
            <a:r>
              <a:rPr lang="fr-FR" sz="1800" dirty="0">
                <a:solidFill>
                  <a:srgbClr val="9D0054"/>
                </a:solidFill>
              </a:rPr>
              <a:t> </a:t>
            </a:r>
            <a:r>
              <a:rPr lang="fr-FR" sz="1800" dirty="0">
                <a:solidFill>
                  <a:schemeClr val="tx2"/>
                </a:solidFill>
              </a:rPr>
              <a:t>et les </a:t>
            </a:r>
            <a:r>
              <a:rPr lang="fr-FR" sz="1800" b="1" dirty="0">
                <a:solidFill>
                  <a:srgbClr val="9D0054"/>
                </a:solidFill>
              </a:rPr>
              <a:t>aidants</a:t>
            </a:r>
            <a:r>
              <a:rPr lang="fr-FR" sz="1800" dirty="0">
                <a:solidFill>
                  <a:schemeClr val="tx2"/>
                </a:solidFill>
              </a:rPr>
              <a:t>.</a:t>
            </a:r>
          </a:p>
          <a:p>
            <a:pPr marL="0" indent="0">
              <a:buNone/>
            </a:pPr>
            <a:endParaRPr lang="fr-FR" sz="1800" b="1" dirty="0">
              <a:solidFill>
                <a:srgbClr val="9D0054"/>
              </a:solidFill>
            </a:endParaRPr>
          </a:p>
        </p:txBody>
      </p:sp>
      <p:sp>
        <p:nvSpPr>
          <p:cNvPr id="11" name="Espace réservé du contenu 2">
            <a:extLst>
              <a:ext uri="{FF2B5EF4-FFF2-40B4-BE49-F238E27FC236}">
                <a16:creationId xmlns:a16="http://schemas.microsoft.com/office/drawing/2014/main" id="{33D9D3ED-8EF9-0F00-8A66-8CBAB83E32F9}"/>
              </a:ext>
            </a:extLst>
          </p:cNvPr>
          <p:cNvSpPr txBox="1">
            <a:spLocks/>
          </p:cNvSpPr>
          <p:nvPr/>
        </p:nvSpPr>
        <p:spPr bwMode="auto">
          <a:xfrm>
            <a:off x="864719" y="4817039"/>
            <a:ext cx="3535680" cy="1149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2"/>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2"/>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2"/>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fr-FR" sz="2000" dirty="0">
              <a:solidFill>
                <a:schemeClr val="tx2"/>
              </a:solidFill>
            </a:endParaRPr>
          </a:p>
          <a:p>
            <a:pPr marL="457200" lvl="1" indent="0" algn="just">
              <a:buNone/>
            </a:pPr>
            <a:r>
              <a:rPr lang="fr-FR" sz="2000" b="1" dirty="0">
                <a:solidFill>
                  <a:schemeClr val="tx2"/>
                </a:solidFill>
              </a:rPr>
              <a:t>Mise en place d’actions</a:t>
            </a:r>
          </a:p>
          <a:p>
            <a:pPr lvl="1">
              <a:buFont typeface="Wingdings" panose="05000000000000000000" pitchFamily="2" charset="2"/>
              <a:buChar char="Ø"/>
            </a:pPr>
            <a:endParaRPr lang="fr-FR" dirty="0">
              <a:solidFill>
                <a:srgbClr val="E85D36"/>
              </a:solidFill>
            </a:endParaRPr>
          </a:p>
          <a:p>
            <a:endParaRPr lang="fr-FR" sz="2400" dirty="0">
              <a:solidFill>
                <a:srgbClr val="9D0054"/>
              </a:solidFill>
            </a:endParaRPr>
          </a:p>
        </p:txBody>
      </p:sp>
      <p:sp>
        <p:nvSpPr>
          <p:cNvPr id="12" name="ZoneTexte 11">
            <a:extLst>
              <a:ext uri="{FF2B5EF4-FFF2-40B4-BE49-F238E27FC236}">
                <a16:creationId xmlns:a16="http://schemas.microsoft.com/office/drawing/2014/main" id="{5CA5149F-BDEF-7524-73A3-A200BCC773E8}"/>
              </a:ext>
            </a:extLst>
          </p:cNvPr>
          <p:cNvSpPr txBox="1"/>
          <p:nvPr/>
        </p:nvSpPr>
        <p:spPr>
          <a:xfrm>
            <a:off x="634877" y="3206144"/>
            <a:ext cx="5388078" cy="1015663"/>
          </a:xfrm>
          <a:prstGeom prst="rect">
            <a:avLst/>
          </a:prstGeom>
          <a:noFill/>
        </p:spPr>
        <p:txBody>
          <a:bodyPr wrap="square" rtlCol="0">
            <a:spAutoFit/>
          </a:bodyPr>
          <a:lstStyle/>
          <a:p>
            <a:r>
              <a:rPr lang="fr-FR" sz="2400" dirty="0"/>
              <a:t>+  ACTEURS DU TERRITOIRE</a:t>
            </a:r>
          </a:p>
          <a:p>
            <a:r>
              <a:rPr lang="fr-FR" dirty="0">
                <a:solidFill>
                  <a:schemeClr val="tx2"/>
                </a:solidFill>
              </a:rPr>
              <a:t>(services sociaux et médico-sociaux, médecine générale, justice, police, pompiers, jeunesse ….)</a:t>
            </a:r>
          </a:p>
        </p:txBody>
      </p:sp>
      <p:sp>
        <p:nvSpPr>
          <p:cNvPr id="13" name="Légende : flèche vers le bas 12">
            <a:extLst>
              <a:ext uri="{FF2B5EF4-FFF2-40B4-BE49-F238E27FC236}">
                <a16:creationId xmlns:a16="http://schemas.microsoft.com/office/drawing/2014/main" id="{F98125DC-377D-0B51-6D24-423841CD4F29}"/>
              </a:ext>
            </a:extLst>
          </p:cNvPr>
          <p:cNvSpPr/>
          <p:nvPr/>
        </p:nvSpPr>
        <p:spPr>
          <a:xfrm>
            <a:off x="196005" y="4268060"/>
            <a:ext cx="5269334" cy="755502"/>
          </a:xfrm>
          <a:prstGeom prst="downArrowCallout">
            <a:avLst>
              <a:gd name="adj1" fmla="val 17587"/>
              <a:gd name="adj2" fmla="val 25000"/>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Co-construction d’un projet commun</a:t>
            </a:r>
          </a:p>
        </p:txBody>
      </p:sp>
      <p:sp>
        <p:nvSpPr>
          <p:cNvPr id="14" name="ZoneTexte 13">
            <a:extLst>
              <a:ext uri="{FF2B5EF4-FFF2-40B4-BE49-F238E27FC236}">
                <a16:creationId xmlns:a16="http://schemas.microsoft.com/office/drawing/2014/main" id="{EE45CB1B-4406-C3DC-393E-A076895AA565}"/>
              </a:ext>
            </a:extLst>
          </p:cNvPr>
          <p:cNvSpPr txBox="1"/>
          <p:nvPr/>
        </p:nvSpPr>
        <p:spPr>
          <a:xfrm>
            <a:off x="280280" y="6051450"/>
            <a:ext cx="11989168" cy="646331"/>
          </a:xfrm>
          <a:prstGeom prst="rect">
            <a:avLst/>
          </a:prstGeom>
          <a:noFill/>
        </p:spPr>
        <p:txBody>
          <a:bodyPr wrap="square">
            <a:spAutoFit/>
          </a:bodyPr>
          <a:lstStyle/>
          <a:p>
            <a:pPr marL="0" indent="0" algn="just">
              <a:buNone/>
            </a:pPr>
            <a:r>
              <a:rPr lang="fr-FR" b="1" dirty="0">
                <a:solidFill>
                  <a:srgbClr val="9D0054"/>
                </a:solidFill>
              </a:rPr>
              <a:t>= A</a:t>
            </a:r>
            <a:r>
              <a:rPr lang="fr-FR" sz="1800" b="1" dirty="0">
                <a:solidFill>
                  <a:srgbClr val="9D0054"/>
                </a:solidFill>
              </a:rPr>
              <a:t>pproche locale et participative </a:t>
            </a:r>
            <a:r>
              <a:rPr lang="fr-FR" sz="1800" dirty="0">
                <a:solidFill>
                  <a:schemeClr val="tx2"/>
                </a:solidFill>
              </a:rPr>
              <a:t>concernant la </a:t>
            </a:r>
            <a:r>
              <a:rPr lang="fr-FR" sz="1800" b="1" dirty="0">
                <a:solidFill>
                  <a:srgbClr val="9D0054"/>
                </a:solidFill>
              </a:rPr>
              <a:t>prévention</a:t>
            </a:r>
            <a:r>
              <a:rPr lang="fr-FR" sz="1800" dirty="0">
                <a:solidFill>
                  <a:schemeClr val="tx2"/>
                </a:solidFill>
              </a:rPr>
              <a:t> et le </a:t>
            </a:r>
            <a:r>
              <a:rPr lang="fr-FR" sz="1800" b="1" dirty="0">
                <a:solidFill>
                  <a:srgbClr val="9D0054"/>
                </a:solidFill>
              </a:rPr>
              <a:t>parcours de soins</a:t>
            </a:r>
          </a:p>
          <a:p>
            <a:pPr algn="just"/>
            <a:r>
              <a:rPr lang="fr-FR" sz="1800" dirty="0"/>
              <a:t>Objectif principal : définir </a:t>
            </a:r>
            <a:r>
              <a:rPr lang="fr-FR" sz="1800" b="1" dirty="0">
                <a:solidFill>
                  <a:srgbClr val="306EC3"/>
                </a:solidFill>
              </a:rPr>
              <a:t>des politiques et des actions locales </a:t>
            </a:r>
            <a:r>
              <a:rPr lang="fr-FR" sz="1800" b="1" dirty="0"/>
              <a:t>permettant l’amélioration de la santé mentale</a:t>
            </a:r>
            <a:r>
              <a:rPr lang="fr-FR" sz="1800" dirty="0"/>
              <a:t> de la population</a:t>
            </a:r>
          </a:p>
        </p:txBody>
      </p:sp>
    </p:spTree>
    <p:extLst>
      <p:ext uri="{BB962C8B-B14F-4D97-AF65-F5344CB8AC3E}">
        <p14:creationId xmlns:p14="http://schemas.microsoft.com/office/powerpoint/2010/main" val="397071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2449522" y="359496"/>
            <a:ext cx="8218128" cy="1043854"/>
          </a:xfrm>
        </p:spPr>
        <p:txBody>
          <a:bodyPr>
            <a:noAutofit/>
          </a:bodyPr>
          <a:lstStyle/>
          <a:p>
            <a:pPr algn="l"/>
            <a:r>
              <a:rPr lang="fr-FR" sz="4600" dirty="0">
                <a:solidFill>
                  <a:schemeClr val="accent5">
                    <a:lumMod val="50000"/>
                  </a:schemeClr>
                </a:solidFill>
              </a:rPr>
              <a:t>La Santé Mentale, un axe important du CLS2</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Sous-titre 3"/>
          <p:cNvSpPr>
            <a:spLocks noGrp="1"/>
          </p:cNvSpPr>
          <p:nvPr>
            <p:ph type="subTitle" idx="1"/>
          </p:nvPr>
        </p:nvSpPr>
        <p:spPr>
          <a:xfrm>
            <a:off x="1304564" y="1573161"/>
            <a:ext cx="9144000" cy="4621162"/>
          </a:xfrm>
        </p:spPr>
        <p:txBody>
          <a:bodyPr>
            <a:normAutofit/>
          </a:bodyPr>
          <a:lstStyle/>
          <a:p>
            <a:pPr marL="457200" lvl="0" indent="-457200" algn="l">
              <a:lnSpc>
                <a:spcPct val="107000"/>
              </a:lnSpc>
              <a:spcAft>
                <a:spcPts val="800"/>
              </a:spcAft>
              <a:buFont typeface="Wingdings" panose="05000000000000000000" pitchFamily="2" charset="2"/>
              <a:buChar char="ü"/>
              <a:tabLst>
                <a:tab pos="1323975" algn="l"/>
              </a:tabLst>
            </a:pPr>
            <a:r>
              <a:rPr lang="fr-FR" sz="2600" b="1" dirty="0">
                <a:solidFill>
                  <a:schemeClr val="accent5">
                    <a:lumMod val="50000"/>
                  </a:schemeClr>
                </a:solidFill>
              </a:rPr>
              <a:t>Etude d’opportunité pour la mise en place d’un conseil local en santé mentale (CLSM): </a:t>
            </a:r>
            <a:r>
              <a:rPr lang="fr-FR" sz="2000" dirty="0">
                <a:solidFill>
                  <a:schemeClr val="accent5">
                    <a:lumMod val="50000"/>
                  </a:schemeClr>
                </a:solidFill>
              </a:rPr>
              <a:t>stage de 20 semaines, du 30 août 2021 au 18 février 2022 : recueil quantitatif et qualitatif</a:t>
            </a:r>
          </a:p>
          <a:p>
            <a:pPr marL="1828800" lvl="3" indent="-457200" algn="l">
              <a:lnSpc>
                <a:spcPct val="107000"/>
              </a:lnSpc>
              <a:spcAft>
                <a:spcPts val="800"/>
              </a:spcAft>
              <a:buFont typeface="Wingdings" panose="05000000000000000000" pitchFamily="2" charset="2"/>
              <a:buChar char="ü"/>
              <a:tabLst>
                <a:tab pos="1323975" algn="l"/>
              </a:tabLst>
            </a:pPr>
            <a:endParaRPr lang="fr-FR" sz="1800" b="1"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B0B4726B-7888-DDB2-3ECF-18A77D6BDD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5"/>
            <a:ext cx="2449522" cy="1435305"/>
          </a:xfrm>
          <a:prstGeom prst="rect">
            <a:avLst/>
          </a:prstGeom>
        </p:spPr>
      </p:pic>
      <p:sp>
        <p:nvSpPr>
          <p:cNvPr id="11" name="Rectangle 10">
            <a:extLst>
              <a:ext uri="{FF2B5EF4-FFF2-40B4-BE49-F238E27FC236}">
                <a16:creationId xmlns:a16="http://schemas.microsoft.com/office/drawing/2014/main" id="{1415C1B1-7923-D86F-7692-86C6A7A74D15}"/>
              </a:ext>
            </a:extLst>
          </p:cNvPr>
          <p:cNvSpPr/>
          <p:nvPr/>
        </p:nvSpPr>
        <p:spPr>
          <a:xfrm>
            <a:off x="1002890" y="2662391"/>
            <a:ext cx="10648335" cy="4016484"/>
          </a:xfrm>
          <a:prstGeom prst="rect">
            <a:avLst/>
          </a:prstGeom>
        </p:spPr>
        <p:txBody>
          <a:bodyPr wrap="square">
            <a:spAutoFit/>
          </a:bodyPr>
          <a:lstStyle/>
          <a:p>
            <a:pPr algn="just"/>
            <a:endParaRPr lang="fr-FR" sz="2000" dirty="0">
              <a:solidFill>
                <a:schemeClr val="accent5">
                  <a:lumMod val="50000"/>
                </a:schemeClr>
              </a:solidFill>
            </a:endParaRPr>
          </a:p>
          <a:p>
            <a:pPr algn="just"/>
            <a:r>
              <a:rPr lang="fr-FR" sz="2000" dirty="0">
                <a:solidFill>
                  <a:schemeClr val="accent5">
                    <a:lumMod val="50000"/>
                  </a:schemeClr>
                </a:solidFill>
              </a:rPr>
              <a:t>	Entretiens : Établissement public de santé mentale (EPSM) Morbihan, Pôle santé mentale et addictologie du 	Centre 	hospitalier intercommunal Redon-Carentoir (CHIRC), Groupe d’entraide mutuelle (GEM), Union nationale de familles et amis de personnes malades et/ou handicapées psychiques (UNAFAM)</a:t>
            </a:r>
          </a:p>
          <a:p>
            <a:pPr algn="just"/>
            <a:endParaRPr lang="fr-FR" sz="2000" dirty="0">
              <a:solidFill>
                <a:schemeClr val="accent5">
                  <a:lumMod val="50000"/>
                </a:schemeClr>
              </a:solidFill>
            </a:endParaRPr>
          </a:p>
          <a:p>
            <a:pPr algn="just"/>
            <a:r>
              <a:rPr lang="fr-FR" sz="2000" dirty="0">
                <a:solidFill>
                  <a:schemeClr val="accent5">
                    <a:lumMod val="50000"/>
                  </a:schemeClr>
                </a:solidFill>
              </a:rPr>
              <a:t> 	Questionnaires : les élus et les acteurs du sanitaire, médico-social, social et les 	bénévoles</a:t>
            </a:r>
          </a:p>
          <a:p>
            <a:pPr algn="just"/>
            <a:r>
              <a:rPr lang="fr-FR" sz="2000" dirty="0">
                <a:solidFill>
                  <a:schemeClr val="accent5">
                    <a:lumMod val="50000"/>
                  </a:schemeClr>
                </a:solidFill>
              </a:rPr>
              <a:t>	Taux de réponse des élus : </a:t>
            </a:r>
            <a:r>
              <a:rPr lang="fr-FR" sz="2000" b="1" dirty="0">
                <a:solidFill>
                  <a:schemeClr val="accent5">
                    <a:lumMod val="50000"/>
                  </a:schemeClr>
                </a:solidFill>
              </a:rPr>
              <a:t>46,43%</a:t>
            </a:r>
          </a:p>
          <a:p>
            <a:r>
              <a:rPr lang="fr-FR" sz="2000" dirty="0">
                <a:solidFill>
                  <a:schemeClr val="accent5">
                    <a:lumMod val="50000"/>
                  </a:schemeClr>
                </a:solidFill>
              </a:rPr>
              <a:t>	Taux de réponse des acteurs du sanitaire, médico-social, social et bénévoles : </a:t>
            </a:r>
            <a:r>
              <a:rPr lang="fr-FR" sz="2000" b="1" dirty="0">
                <a:solidFill>
                  <a:schemeClr val="accent5">
                    <a:lumMod val="50000"/>
                  </a:schemeClr>
                </a:solidFill>
              </a:rPr>
              <a:t>21,14%</a:t>
            </a:r>
          </a:p>
          <a:p>
            <a:pPr algn="just"/>
            <a:endParaRPr lang="fr-FR" sz="2000" dirty="0">
              <a:solidFill>
                <a:schemeClr val="accent5">
                  <a:lumMod val="50000"/>
                </a:schemeClr>
              </a:solidFill>
            </a:endParaRPr>
          </a:p>
          <a:p>
            <a:pPr algn="just"/>
            <a:endParaRPr lang="fr-FR" sz="2000" dirty="0">
              <a:solidFill>
                <a:schemeClr val="accent5">
                  <a:lumMod val="50000"/>
                </a:schemeClr>
              </a:solidFill>
            </a:endParaRPr>
          </a:p>
          <a:p>
            <a:pPr algn="just"/>
            <a:r>
              <a:rPr lang="fr-FR" sz="2000" dirty="0">
                <a:solidFill>
                  <a:schemeClr val="accent5">
                    <a:lumMod val="50000"/>
                  </a:schemeClr>
                </a:solidFill>
              </a:rPr>
              <a:t>	Micros-trottoirs : à destination des habitants: </a:t>
            </a:r>
            <a:r>
              <a:rPr lang="fr-FR" sz="2000" b="1" dirty="0">
                <a:solidFill>
                  <a:schemeClr val="accent5">
                    <a:lumMod val="50000"/>
                  </a:schemeClr>
                </a:solidFill>
              </a:rPr>
              <a:t>81 habitants interrogés</a:t>
            </a:r>
          </a:p>
          <a:p>
            <a:pPr algn="just"/>
            <a:endParaRPr lang="fr-FR" sz="1500" dirty="0">
              <a:latin typeface="Century Gothic" panose="020B0502020202020204" pitchFamily="34" charset="0"/>
            </a:endParaRPr>
          </a:p>
        </p:txBody>
      </p:sp>
      <p:pic>
        <p:nvPicPr>
          <p:cNvPr id="12" name="Graphique 11" descr="Salle de conseil">
            <a:extLst>
              <a:ext uri="{FF2B5EF4-FFF2-40B4-BE49-F238E27FC236}">
                <a16:creationId xmlns:a16="http://schemas.microsoft.com/office/drawing/2014/main" id="{187086B9-34FF-DFB9-7A56-B776E54541C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71060" y="2662391"/>
            <a:ext cx="705879" cy="705879"/>
          </a:xfrm>
          <a:prstGeom prst="rect">
            <a:avLst/>
          </a:prstGeom>
        </p:spPr>
      </p:pic>
      <p:pic>
        <p:nvPicPr>
          <p:cNvPr id="13" name="Graphique 12" descr="Liste (droite à gauche)">
            <a:extLst>
              <a:ext uri="{FF2B5EF4-FFF2-40B4-BE49-F238E27FC236}">
                <a16:creationId xmlns:a16="http://schemas.microsoft.com/office/drawing/2014/main" id="{2B886FF5-A96B-3721-B15F-191FE5B3AC6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1117226" y="4608171"/>
            <a:ext cx="602994" cy="602994"/>
          </a:xfrm>
          <a:prstGeom prst="rect">
            <a:avLst/>
          </a:prstGeom>
        </p:spPr>
      </p:pic>
      <p:pic>
        <p:nvPicPr>
          <p:cNvPr id="14" name="Graphique 13" descr="Avis des clients">
            <a:extLst>
              <a:ext uri="{FF2B5EF4-FFF2-40B4-BE49-F238E27FC236}">
                <a16:creationId xmlns:a16="http://schemas.microsoft.com/office/drawing/2014/main" id="{D70073C4-A17E-CB3E-6695-019FA2CDFF5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159210" y="5833604"/>
            <a:ext cx="602995" cy="602995"/>
          </a:xfrm>
          <a:prstGeom prst="rect">
            <a:avLst/>
          </a:prstGeom>
        </p:spPr>
      </p:pic>
    </p:spTree>
    <p:extLst>
      <p:ext uri="{BB962C8B-B14F-4D97-AF65-F5344CB8AC3E}">
        <p14:creationId xmlns:p14="http://schemas.microsoft.com/office/powerpoint/2010/main" val="3561511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2449522" y="359496"/>
            <a:ext cx="8218128" cy="1043854"/>
          </a:xfrm>
        </p:spPr>
        <p:txBody>
          <a:bodyPr>
            <a:noAutofit/>
          </a:bodyPr>
          <a:lstStyle/>
          <a:p>
            <a:pPr algn="l"/>
            <a:r>
              <a:rPr lang="fr-FR" sz="4600" dirty="0">
                <a:solidFill>
                  <a:schemeClr val="accent5">
                    <a:lumMod val="50000"/>
                  </a:schemeClr>
                </a:solidFill>
              </a:rPr>
              <a:t>La Santé Mentale, un axe important du CLS2</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Sous-titre 3"/>
          <p:cNvSpPr>
            <a:spLocks noGrp="1"/>
          </p:cNvSpPr>
          <p:nvPr>
            <p:ph type="subTitle" idx="1"/>
          </p:nvPr>
        </p:nvSpPr>
        <p:spPr>
          <a:xfrm>
            <a:off x="945573" y="1573161"/>
            <a:ext cx="10079181" cy="4621162"/>
          </a:xfrm>
        </p:spPr>
        <p:txBody>
          <a:bodyPr>
            <a:normAutofit/>
          </a:bodyPr>
          <a:lstStyle/>
          <a:p>
            <a:pPr marL="457200" indent="-457200" algn="l">
              <a:lnSpc>
                <a:spcPct val="107000"/>
              </a:lnSpc>
              <a:spcAft>
                <a:spcPts val="800"/>
              </a:spcAft>
              <a:buFont typeface="Wingdings" panose="05000000000000000000" pitchFamily="2" charset="2"/>
              <a:buChar char="ü"/>
              <a:tabLst>
                <a:tab pos="1323975" algn="l"/>
              </a:tabLst>
            </a:pPr>
            <a:r>
              <a:rPr lang="fr-FR" sz="2600" b="1" dirty="0">
                <a:solidFill>
                  <a:schemeClr val="accent5">
                    <a:lumMod val="50000"/>
                  </a:schemeClr>
                </a:solidFill>
              </a:rPr>
              <a:t>Temps-fort de restitution des résultats auprès des élus, </a:t>
            </a:r>
            <a:r>
              <a:rPr lang="fr-FR" sz="2600" b="1" dirty="0" err="1">
                <a:solidFill>
                  <a:schemeClr val="accent5">
                    <a:lumMod val="50000"/>
                  </a:schemeClr>
                </a:solidFill>
              </a:rPr>
              <a:t>co-animation</a:t>
            </a:r>
            <a:r>
              <a:rPr lang="fr-FR" sz="2600" b="1" dirty="0">
                <a:solidFill>
                  <a:schemeClr val="accent5">
                    <a:lumMod val="50000"/>
                  </a:schemeClr>
                </a:solidFill>
              </a:rPr>
              <a:t> avec la Coordinatrice nationale des CLSM - Centre national de ressources et d’appui aux CLSM: les Priorités thématiques</a:t>
            </a:r>
          </a:p>
          <a:p>
            <a:pPr marL="1828800" lvl="3" indent="-457200" algn="l">
              <a:lnSpc>
                <a:spcPct val="107000"/>
              </a:lnSpc>
              <a:spcAft>
                <a:spcPts val="800"/>
              </a:spcAft>
              <a:buFont typeface="Wingdings" panose="05000000000000000000" pitchFamily="2" charset="2"/>
              <a:buChar char="ü"/>
              <a:tabLst>
                <a:tab pos="1323975" algn="l"/>
              </a:tabLst>
            </a:pPr>
            <a:endParaRPr lang="fr-FR" sz="1800" b="1"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B0B4726B-7888-DDB2-3ECF-18A77D6BDD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5"/>
            <a:ext cx="2449522" cy="1435305"/>
          </a:xfrm>
          <a:prstGeom prst="rect">
            <a:avLst/>
          </a:prstGeom>
        </p:spPr>
      </p:pic>
      <p:sp>
        <p:nvSpPr>
          <p:cNvPr id="15" name="ZoneTexte 14">
            <a:extLst>
              <a:ext uri="{FF2B5EF4-FFF2-40B4-BE49-F238E27FC236}">
                <a16:creationId xmlns:a16="http://schemas.microsoft.com/office/drawing/2014/main" id="{99CCA238-5E42-63D1-4086-3D5B9409783A}"/>
              </a:ext>
            </a:extLst>
          </p:cNvPr>
          <p:cNvSpPr txBox="1"/>
          <p:nvPr/>
        </p:nvSpPr>
        <p:spPr>
          <a:xfrm>
            <a:off x="2180873" y="2936008"/>
            <a:ext cx="9451258" cy="2769989"/>
          </a:xfrm>
          <a:prstGeom prst="rect">
            <a:avLst/>
          </a:prstGeom>
          <a:noFill/>
        </p:spPr>
        <p:txBody>
          <a:bodyPr wrap="square">
            <a:spAutoFit/>
          </a:bodyPr>
          <a:lstStyle/>
          <a:p>
            <a:endParaRPr lang="fr-FR" sz="2000" dirty="0">
              <a:solidFill>
                <a:schemeClr val="accent5">
                  <a:lumMod val="50000"/>
                </a:schemeClr>
              </a:solidFill>
              <a:sym typeface="Helvetica"/>
            </a:endParaRPr>
          </a:p>
          <a:p>
            <a:r>
              <a:rPr lang="fr-FR" sz="2000" dirty="0">
                <a:solidFill>
                  <a:schemeClr val="accent5">
                    <a:lumMod val="50000"/>
                  </a:schemeClr>
                </a:solidFill>
              </a:rPr>
              <a:t>L’offre de soins</a:t>
            </a:r>
          </a:p>
          <a:p>
            <a:pPr marL="285750" indent="-285750">
              <a:buFontTx/>
              <a:buChar char="-"/>
            </a:pPr>
            <a:endParaRPr lang="fr-FR" sz="2000" dirty="0">
              <a:solidFill>
                <a:schemeClr val="accent5">
                  <a:lumMod val="50000"/>
                </a:schemeClr>
              </a:solidFill>
            </a:endParaRPr>
          </a:p>
          <a:p>
            <a:endParaRPr lang="fr-FR" sz="2000" dirty="0">
              <a:solidFill>
                <a:schemeClr val="accent5">
                  <a:lumMod val="50000"/>
                </a:schemeClr>
              </a:solidFill>
            </a:endParaRPr>
          </a:p>
          <a:p>
            <a:r>
              <a:rPr lang="fr-FR" sz="2000" dirty="0">
                <a:solidFill>
                  <a:schemeClr val="accent5">
                    <a:lumMod val="50000"/>
                  </a:schemeClr>
                </a:solidFill>
              </a:rPr>
              <a:t>L’interconnaissance, le travail collaboratif et le partenariat</a:t>
            </a:r>
          </a:p>
          <a:p>
            <a:endParaRPr lang="fr-FR" sz="2000" dirty="0">
              <a:solidFill>
                <a:schemeClr val="accent5">
                  <a:lumMod val="50000"/>
                </a:schemeClr>
              </a:solidFill>
              <a:sym typeface="Helvetica"/>
            </a:endParaRPr>
          </a:p>
          <a:p>
            <a:endParaRPr lang="fr-FR" sz="2000" dirty="0">
              <a:solidFill>
                <a:schemeClr val="accent5">
                  <a:lumMod val="50000"/>
                </a:schemeClr>
              </a:solidFill>
              <a:sym typeface="Helvetica"/>
            </a:endParaRPr>
          </a:p>
          <a:p>
            <a:r>
              <a:rPr lang="fr-FR" sz="2000" dirty="0">
                <a:solidFill>
                  <a:schemeClr val="accent5">
                    <a:lumMod val="50000"/>
                  </a:schemeClr>
                </a:solidFill>
              </a:rPr>
              <a:t>La formation et la sensibilisation des acteurs, la création d’outils</a:t>
            </a:r>
            <a:endParaRPr lang="fr-FR" sz="2000" dirty="0">
              <a:solidFill>
                <a:schemeClr val="accent5">
                  <a:lumMod val="50000"/>
                </a:schemeClr>
              </a:solidFill>
              <a:sym typeface="Helvetica"/>
            </a:endParaRPr>
          </a:p>
          <a:p>
            <a:pPr algn="just">
              <a:buFont typeface="Wingdings" pitchFamily="2" charset="2"/>
              <a:buChar char="Ø"/>
            </a:pPr>
            <a:endParaRPr lang="fr-FR" sz="1400" i="1" dirty="0">
              <a:latin typeface="Century Gothic" panose="020B0502020202020204" pitchFamily="34" charset="0"/>
            </a:endParaRPr>
          </a:p>
        </p:txBody>
      </p:sp>
      <p:pic>
        <p:nvPicPr>
          <p:cNvPr id="9" name="Graphique 8" descr="Médical">
            <a:extLst>
              <a:ext uri="{FF2B5EF4-FFF2-40B4-BE49-F238E27FC236}">
                <a16:creationId xmlns:a16="http://schemas.microsoft.com/office/drawing/2014/main" id="{1DA5CA5E-EF74-F5B6-9B5D-8FA3871845F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302771" y="3167710"/>
            <a:ext cx="678379" cy="678379"/>
          </a:xfrm>
          <a:prstGeom prst="rect">
            <a:avLst/>
          </a:prstGeom>
        </p:spPr>
      </p:pic>
      <p:pic>
        <p:nvPicPr>
          <p:cNvPr id="11" name="Graphique 10" descr="Brainstorming de groupe">
            <a:extLst>
              <a:ext uri="{FF2B5EF4-FFF2-40B4-BE49-F238E27FC236}">
                <a16:creationId xmlns:a16="http://schemas.microsoft.com/office/drawing/2014/main" id="{F143E5BB-60DA-56B6-48C8-A08BA594942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1236013" y="3856918"/>
            <a:ext cx="811894" cy="811894"/>
          </a:xfrm>
          <a:prstGeom prst="rect">
            <a:avLst/>
          </a:prstGeom>
        </p:spPr>
      </p:pic>
      <p:pic>
        <p:nvPicPr>
          <p:cNvPr id="12" name="Graphique 11" descr="Engrenages">
            <a:extLst>
              <a:ext uri="{FF2B5EF4-FFF2-40B4-BE49-F238E27FC236}">
                <a16:creationId xmlns:a16="http://schemas.microsoft.com/office/drawing/2014/main" id="{A21DCA28-16FA-CB81-EC43-955B2D98A530}"/>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174904" y="4789451"/>
            <a:ext cx="914400" cy="914400"/>
          </a:xfrm>
          <a:prstGeom prst="rect">
            <a:avLst/>
          </a:prstGeom>
        </p:spPr>
      </p:pic>
      <p:pic>
        <p:nvPicPr>
          <p:cNvPr id="13" name="Graphique 12" descr="Document">
            <a:extLst>
              <a:ext uri="{FF2B5EF4-FFF2-40B4-BE49-F238E27FC236}">
                <a16:creationId xmlns:a16="http://schemas.microsoft.com/office/drawing/2014/main" id="{D94F622C-7FB2-77D9-CF57-95B67EEAD7A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1306389" y="5812620"/>
            <a:ext cx="798868" cy="798868"/>
          </a:xfrm>
          <a:prstGeom prst="rect">
            <a:avLst/>
          </a:prstGeom>
        </p:spPr>
      </p:pic>
      <p:sp>
        <p:nvSpPr>
          <p:cNvPr id="14" name="ZoneTexte 13">
            <a:extLst>
              <a:ext uri="{FF2B5EF4-FFF2-40B4-BE49-F238E27FC236}">
                <a16:creationId xmlns:a16="http://schemas.microsoft.com/office/drawing/2014/main" id="{72199847-26C3-06D2-52A4-49E2DCABF6D1}"/>
              </a:ext>
            </a:extLst>
          </p:cNvPr>
          <p:cNvSpPr txBox="1"/>
          <p:nvPr/>
        </p:nvSpPr>
        <p:spPr>
          <a:xfrm>
            <a:off x="2105256" y="5798174"/>
            <a:ext cx="9216585" cy="707886"/>
          </a:xfrm>
          <a:prstGeom prst="rect">
            <a:avLst/>
          </a:prstGeom>
          <a:noFill/>
        </p:spPr>
        <p:txBody>
          <a:bodyPr wrap="square">
            <a:spAutoFit/>
          </a:bodyPr>
          <a:lstStyle/>
          <a:p>
            <a:pPr algn="just"/>
            <a:r>
              <a:rPr lang="fr-FR" sz="2000" dirty="0">
                <a:solidFill>
                  <a:schemeClr val="accent5">
                    <a:lumMod val="50000"/>
                  </a:schemeClr>
                </a:solidFill>
              </a:rPr>
              <a:t>La prévention de la santé mentale et réduction des risques : santé mentale et addictions chez les jeunes </a:t>
            </a:r>
          </a:p>
        </p:txBody>
      </p:sp>
    </p:spTree>
    <p:extLst>
      <p:ext uri="{BB962C8B-B14F-4D97-AF65-F5344CB8AC3E}">
        <p14:creationId xmlns:p14="http://schemas.microsoft.com/office/powerpoint/2010/main" val="197261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2449522" y="359496"/>
            <a:ext cx="8218128" cy="1043854"/>
          </a:xfrm>
        </p:spPr>
        <p:txBody>
          <a:bodyPr>
            <a:noAutofit/>
          </a:bodyPr>
          <a:lstStyle/>
          <a:p>
            <a:pPr algn="l"/>
            <a:r>
              <a:rPr lang="fr-FR" sz="4600" dirty="0">
                <a:solidFill>
                  <a:schemeClr val="accent5">
                    <a:lumMod val="50000"/>
                  </a:schemeClr>
                </a:solidFill>
              </a:rPr>
              <a:t>La Santé Mentale, un axe important du CLS2</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Sous-titre 3"/>
          <p:cNvSpPr>
            <a:spLocks noGrp="1"/>
          </p:cNvSpPr>
          <p:nvPr>
            <p:ph type="subTitle" idx="1"/>
          </p:nvPr>
        </p:nvSpPr>
        <p:spPr>
          <a:xfrm>
            <a:off x="1304563" y="1573161"/>
            <a:ext cx="10454817" cy="4621162"/>
          </a:xfrm>
        </p:spPr>
        <p:txBody>
          <a:bodyPr>
            <a:normAutofit/>
          </a:bodyPr>
          <a:lstStyle/>
          <a:p>
            <a:pPr marL="457200" lvl="0" indent="-457200" algn="l">
              <a:lnSpc>
                <a:spcPct val="107000"/>
              </a:lnSpc>
              <a:spcAft>
                <a:spcPts val="800"/>
              </a:spcAft>
              <a:buFont typeface="Wingdings" panose="05000000000000000000" pitchFamily="2" charset="2"/>
              <a:buChar char="ü"/>
              <a:tabLst>
                <a:tab pos="1323975" algn="l"/>
              </a:tabLst>
            </a:pPr>
            <a:r>
              <a:rPr lang="fr-FR" sz="2600" b="1" dirty="0">
                <a:solidFill>
                  <a:schemeClr val="accent5">
                    <a:lumMod val="50000"/>
                  </a:schemeClr>
                </a:solidFill>
              </a:rPr>
              <a:t>Un Conseil Local en Santé Mentale (CLSM), </a:t>
            </a:r>
            <a:r>
              <a:rPr lang="fr-FR" sz="2600" dirty="0">
                <a:solidFill>
                  <a:schemeClr val="accent5">
                    <a:lumMod val="50000"/>
                  </a:schemeClr>
                </a:solidFill>
              </a:rPr>
              <a:t>un véritable enjeu pour les politiques publiques dans le champ de la santé mentale.</a:t>
            </a:r>
          </a:p>
          <a:p>
            <a:pPr lvl="0" algn="l">
              <a:lnSpc>
                <a:spcPct val="107000"/>
              </a:lnSpc>
              <a:spcAft>
                <a:spcPts val="800"/>
              </a:spcAft>
              <a:tabLst>
                <a:tab pos="1323975" algn="l"/>
              </a:tabLst>
            </a:pPr>
            <a:endParaRPr lang="fr-FR" sz="2600" b="1"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B0B4726B-7888-DDB2-3ECF-18A77D6BDD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5"/>
            <a:ext cx="2449522" cy="1435305"/>
          </a:xfrm>
          <a:prstGeom prst="rect">
            <a:avLst/>
          </a:prstGeom>
        </p:spPr>
      </p:pic>
      <p:sp>
        <p:nvSpPr>
          <p:cNvPr id="8" name="Rectangle 7">
            <a:extLst>
              <a:ext uri="{FF2B5EF4-FFF2-40B4-BE49-F238E27FC236}">
                <a16:creationId xmlns:a16="http://schemas.microsoft.com/office/drawing/2014/main" id="{EA22EA46-F4F6-2B5D-4D05-276BC1A0FA0A}"/>
              </a:ext>
            </a:extLst>
          </p:cNvPr>
          <p:cNvSpPr/>
          <p:nvPr/>
        </p:nvSpPr>
        <p:spPr>
          <a:xfrm>
            <a:off x="1619543" y="2584860"/>
            <a:ext cx="9987101" cy="3545842"/>
          </a:xfrm>
          <a:prstGeom prst="rect">
            <a:avLst/>
          </a:prstGeom>
        </p:spPr>
        <p:txBody>
          <a:bodyPr wrap="square">
            <a:spAutoFit/>
          </a:bodyPr>
          <a:lstStyle/>
          <a:p>
            <a:pPr marL="893763" lvl="1">
              <a:lnSpc>
                <a:spcPct val="107000"/>
              </a:lnSpc>
              <a:spcBef>
                <a:spcPts val="500"/>
              </a:spcBef>
              <a:spcAft>
                <a:spcPts val="800"/>
              </a:spcAft>
              <a:tabLst>
                <a:tab pos="1323975" algn="l"/>
              </a:tabLst>
            </a:pPr>
            <a:r>
              <a:rPr lang="fr-FR" sz="2000" dirty="0">
                <a:solidFill>
                  <a:schemeClr val="accent5">
                    <a:lumMod val="50000"/>
                  </a:schemeClr>
                </a:solidFill>
              </a:rPr>
              <a:t>L’investissement des 4 acteurs principaux: la collectivité, l’Établissement Public de Santé Mentale, les usagers et les aidants</a:t>
            </a:r>
          </a:p>
          <a:p>
            <a:pPr marL="893763" lvl="1">
              <a:lnSpc>
                <a:spcPct val="107000"/>
              </a:lnSpc>
              <a:spcBef>
                <a:spcPts val="500"/>
              </a:spcBef>
              <a:spcAft>
                <a:spcPts val="800"/>
              </a:spcAft>
              <a:tabLst>
                <a:tab pos="1323975" algn="l"/>
              </a:tabLst>
            </a:pPr>
            <a:r>
              <a:rPr lang="fr-FR" sz="2000" dirty="0">
                <a:solidFill>
                  <a:schemeClr val="accent5">
                    <a:lumMod val="50000"/>
                  </a:schemeClr>
                </a:solidFill>
              </a:rPr>
              <a:t/>
            </a:r>
            <a:br>
              <a:rPr lang="fr-FR" sz="2000" dirty="0">
                <a:solidFill>
                  <a:schemeClr val="accent5">
                    <a:lumMod val="50000"/>
                  </a:schemeClr>
                </a:solidFill>
              </a:rPr>
            </a:br>
            <a:r>
              <a:rPr lang="fr-FR" sz="2000" dirty="0">
                <a:solidFill>
                  <a:schemeClr val="accent5">
                    <a:lumMod val="50000"/>
                  </a:schemeClr>
                </a:solidFill>
              </a:rPr>
              <a:t>Fréquence des groupes de travail et des travaux concrets </a:t>
            </a:r>
          </a:p>
          <a:p>
            <a:pPr lvl="1">
              <a:lnSpc>
                <a:spcPct val="107000"/>
              </a:lnSpc>
              <a:spcBef>
                <a:spcPts val="500"/>
              </a:spcBef>
              <a:spcAft>
                <a:spcPts val="800"/>
              </a:spcAft>
              <a:tabLst>
                <a:tab pos="1323975" algn="l"/>
              </a:tabLst>
            </a:pPr>
            <a:endParaRPr lang="fr-FR" sz="2000" dirty="0">
              <a:solidFill>
                <a:schemeClr val="accent5">
                  <a:lumMod val="50000"/>
                </a:schemeClr>
              </a:solidFill>
            </a:endParaRPr>
          </a:p>
          <a:p>
            <a:pPr marL="893763" lvl="1">
              <a:lnSpc>
                <a:spcPct val="107000"/>
              </a:lnSpc>
              <a:spcBef>
                <a:spcPts val="500"/>
              </a:spcBef>
              <a:spcAft>
                <a:spcPts val="800"/>
              </a:spcAft>
              <a:tabLst>
                <a:tab pos="1323975" algn="l"/>
              </a:tabLst>
            </a:pPr>
            <a:r>
              <a:rPr lang="fr-FR" sz="2000" dirty="0">
                <a:solidFill>
                  <a:schemeClr val="accent5">
                    <a:lumMod val="50000"/>
                  </a:schemeClr>
                </a:solidFill>
              </a:rPr>
              <a:t>Un territoire bien identifié</a:t>
            </a:r>
          </a:p>
          <a:p>
            <a:pPr marL="893763" lvl="1">
              <a:lnSpc>
                <a:spcPct val="107000"/>
              </a:lnSpc>
              <a:spcBef>
                <a:spcPts val="500"/>
              </a:spcBef>
              <a:spcAft>
                <a:spcPts val="800"/>
              </a:spcAft>
              <a:tabLst>
                <a:tab pos="1323975" algn="l"/>
              </a:tabLst>
            </a:pPr>
            <a:endParaRPr lang="fr-FR" sz="2000" dirty="0">
              <a:solidFill>
                <a:schemeClr val="accent5">
                  <a:lumMod val="50000"/>
                </a:schemeClr>
              </a:solidFill>
            </a:endParaRPr>
          </a:p>
          <a:p>
            <a:pPr marL="893763" lvl="1">
              <a:lnSpc>
                <a:spcPct val="107000"/>
              </a:lnSpc>
              <a:spcBef>
                <a:spcPts val="500"/>
              </a:spcBef>
              <a:spcAft>
                <a:spcPts val="800"/>
              </a:spcAft>
              <a:tabLst>
                <a:tab pos="1323975" algn="l"/>
              </a:tabLst>
            </a:pPr>
            <a:r>
              <a:rPr lang="fr-FR" sz="2000" dirty="0">
                <a:solidFill>
                  <a:schemeClr val="accent5">
                    <a:lumMod val="50000"/>
                  </a:schemeClr>
                </a:solidFill>
              </a:rPr>
              <a:t>Un temps d’ingénierie dédié à ce conseil : 0,5 ETP co-financé PETR/ARS</a:t>
            </a:r>
            <a:endParaRPr lang="fr-FR" dirty="0">
              <a:solidFill>
                <a:schemeClr val="tx2"/>
              </a:solidFill>
            </a:endParaRPr>
          </a:p>
        </p:txBody>
      </p:sp>
      <p:pic>
        <p:nvPicPr>
          <p:cNvPr id="9" name="Graphique 8" descr="Marqueur">
            <a:extLst>
              <a:ext uri="{FF2B5EF4-FFF2-40B4-BE49-F238E27FC236}">
                <a16:creationId xmlns:a16="http://schemas.microsoft.com/office/drawing/2014/main" id="{D8E1EFA9-69A3-B623-F6E9-C2EA14398F1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831288" y="4599548"/>
            <a:ext cx="516333" cy="516333"/>
          </a:xfrm>
          <a:prstGeom prst="rect">
            <a:avLst/>
          </a:prstGeom>
        </p:spPr>
      </p:pic>
      <p:pic>
        <p:nvPicPr>
          <p:cNvPr id="11" name="Graphique 10" descr="Horloge">
            <a:extLst>
              <a:ext uri="{FF2B5EF4-FFF2-40B4-BE49-F238E27FC236}">
                <a16:creationId xmlns:a16="http://schemas.microsoft.com/office/drawing/2014/main" id="{EE3463F7-A93D-D6FF-4C23-D2D761D05AE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831287" y="5599721"/>
            <a:ext cx="516333" cy="516333"/>
          </a:xfrm>
          <a:prstGeom prst="rect">
            <a:avLst/>
          </a:prstGeom>
        </p:spPr>
      </p:pic>
      <p:pic>
        <p:nvPicPr>
          <p:cNvPr id="14" name="Graphique 13" descr="Poignée de main">
            <a:extLst>
              <a:ext uri="{FF2B5EF4-FFF2-40B4-BE49-F238E27FC236}">
                <a16:creationId xmlns:a16="http://schemas.microsoft.com/office/drawing/2014/main" id="{390D2F64-319D-C8EB-3F77-7AF9C1764C1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1790770" y="2604984"/>
            <a:ext cx="631110" cy="631110"/>
          </a:xfrm>
          <a:prstGeom prst="rect">
            <a:avLst/>
          </a:prstGeom>
        </p:spPr>
      </p:pic>
      <p:pic>
        <p:nvPicPr>
          <p:cNvPr id="15" name="Graphique 14" descr="Calendrier à feuilles">
            <a:extLst>
              <a:ext uri="{FF2B5EF4-FFF2-40B4-BE49-F238E27FC236}">
                <a16:creationId xmlns:a16="http://schemas.microsoft.com/office/drawing/2014/main" id="{17549531-3080-3835-D82A-FE1149C0CA4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737486" y="3595888"/>
            <a:ext cx="706144" cy="706144"/>
          </a:xfrm>
          <a:prstGeom prst="rect">
            <a:avLst/>
          </a:prstGeom>
        </p:spPr>
      </p:pic>
    </p:spTree>
    <p:extLst>
      <p:ext uri="{BB962C8B-B14F-4D97-AF65-F5344CB8AC3E}">
        <p14:creationId xmlns:p14="http://schemas.microsoft.com/office/powerpoint/2010/main" val="99001785"/>
      </p:ext>
    </p:extLst>
  </p:cSld>
  <p:clrMapOvr>
    <a:masterClrMapping/>
  </p:clrMapOvr>
  <p:extLst>
    <p:ext uri="{6950BFC3-D8DA-4A85-94F7-54DA5524770B}">
      <p188:commentRel xmlns:p188="http://schemas.microsoft.com/office/powerpoint/2018/8/main" xmlns="" r:id="rId12"/>
    </p:ext>
  </p:extLs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22192</TotalTime>
  <Words>820</Words>
  <Application>Microsoft Office PowerPoint</Application>
  <PresentationFormat>Grand écran</PresentationFormat>
  <Paragraphs>77</Paragraphs>
  <Slides>11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Arial</vt:lpstr>
      <vt:lpstr>Calibri</vt:lpstr>
      <vt:lpstr>Calibri Light</vt:lpstr>
      <vt:lpstr>Century Gothic</vt:lpstr>
      <vt:lpstr>Helvetica</vt:lpstr>
      <vt:lpstr>Times New Roman</vt:lpstr>
      <vt:lpstr>Wingdings</vt:lpstr>
      <vt:lpstr>Thème Office</vt:lpstr>
      <vt:lpstr>Présentation PowerPoint</vt:lpstr>
      <vt:lpstr>Présentation PowerPoint</vt:lpstr>
      <vt:lpstr>Historique Santé sur le Pays de Ploërmel-Cœur de Bretagne</vt:lpstr>
      <vt:lpstr>La Santé Mentale, un axe important du CLS2</vt:lpstr>
      <vt:lpstr>La Santé Mentale, un axe important du CLS2</vt:lpstr>
      <vt:lpstr>La Santé Mentale, un axe important du CLS2</vt:lpstr>
      <vt:lpstr>La Santé Mentale, un axe important du CLS2</vt:lpstr>
      <vt:lpstr>La Santé Mentale, un axe important du CLS2</vt:lpstr>
      <vt:lpstr>La Santé Mentale, un axe important du CLS2</vt:lpstr>
      <vt:lpstr>À vos questions !</vt:lpstr>
      <vt:lpstr>Présentation PowerPoint</vt:lpstr>
    </vt:vector>
  </TitlesOfParts>
  <Company>Ministère des affaires sociales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DAVALIS, Chloé (ARS-BRETAGNE/DIR-CABINET)</dc:creator>
  <cp:lastModifiedBy>DAUNY, Matthieu (ARS-BRETAGNE/DSRS)</cp:lastModifiedBy>
  <cp:revision>22</cp:revision>
  <dcterms:created xsi:type="dcterms:W3CDTF">2021-10-21T14:34:06Z</dcterms:created>
  <dcterms:modified xsi:type="dcterms:W3CDTF">2022-09-05T07:45:04Z</dcterms:modified>
</cp:coreProperties>
</file>