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7" r:id="rId4"/>
    <p:sldId id="279" r:id="rId5"/>
    <p:sldId id="275" r:id="rId6"/>
    <p:sldId id="278" r:id="rId7"/>
    <p:sldId id="280" r:id="rId8"/>
    <p:sldId id="281" r:id="rId9"/>
    <p:sldId id="282" r:id="rId10"/>
  </p:sldIdLst>
  <p:sldSz cx="9144000" cy="6858000" type="screen4x3"/>
  <p:notesSz cx="6797675" cy="9926638"/>
  <p:custShowLst>
    <p:custShow name="Diaporama personnalisé 1" id="0">
      <p:sldLst>
        <p:sld r:id="rId2"/>
        <p:sld r:id="rId3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92D050"/>
    <a:srgbClr val="CBEAC0"/>
    <a:srgbClr val="E1C3F3"/>
    <a:srgbClr val="A2E8B9"/>
    <a:srgbClr val="99FF99"/>
    <a:srgbClr val="9DF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5" autoAdjust="0"/>
    <p:restoredTop sz="90511" autoAdjust="0"/>
  </p:normalViewPr>
  <p:slideViewPr>
    <p:cSldViewPr>
      <p:cViewPr varScale="1">
        <p:scale>
          <a:sx n="102" d="100"/>
          <a:sy n="102" d="100"/>
        </p:scale>
        <p:origin x="244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058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9027C-F3D2-40E9-AC1C-C0AE66240C13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3E497-AC00-442C-8603-E9B203731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123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0C45B-303C-4AC0-9AED-30BC46BF8274}" type="datetimeFigureOut">
              <a:rPr lang="fr-FR" smtClean="0"/>
              <a:t>23/09/2019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E46D3-6BAF-41FC-BFEF-2957FDA9C11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7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111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Présentation rapide des 3 fusions,</a:t>
            </a:r>
            <a:r>
              <a:rPr lang="fr-FR" baseline="0" dirty="0" smtClean="0"/>
              <a:t> passage d’une activité principalement centrée sur le soin à une vraie multi activités en lien avec la prise en charge au domicile.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966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Intervention auprès de d’un public diversifié : 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famille dans le cadre de la garde d’enfants et d’un conventionnement que nous avons avec la CAF. Il s’agit d’intervenir dès lors qu’il y a une problématique au sein de la cellule familiale (grossesse, naissance, maladie d’un parent, d’un enfant…)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Personne en situation de handicap </a:t>
            </a:r>
          </a:p>
          <a:p>
            <a:pPr marL="171450" indent="-171450">
              <a:buFontTx/>
              <a:buChar char="-"/>
            </a:pPr>
            <a:r>
              <a:rPr lang="fr-FR" dirty="0" smtClean="0"/>
              <a:t>Personnes âgées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r>
              <a:rPr lang="fr-FR" dirty="0" smtClean="0"/>
              <a:t>L’activité correspond à 160 000 heures (77 800 heures sur Landerneau ; 54 000 sur Brest ; 8 200 heures sur Plabennec ; 20 000 heures sur Lesneven)</a:t>
            </a:r>
          </a:p>
          <a:p>
            <a:endParaRPr lang="fr-FR" dirty="0"/>
          </a:p>
          <a:p>
            <a:r>
              <a:rPr lang="fr-FR" dirty="0" smtClean="0"/>
              <a:t>Différents partenariats : </a:t>
            </a:r>
            <a:endParaRPr lang="fr-FR" dirty="0"/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APA du CD29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SAVS, SAMSAH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Mandataires judiciaires,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CAF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Pôle de compétences et de prestations externalisées (PCPE)</a:t>
            </a:r>
          </a:p>
          <a:p>
            <a:pPr marL="0" lvl="2" algn="l" defTabSz="914400" rtl="0" eaLnBrk="1" latinLnBrk="0" hangingPunct="1">
              <a:spcBef>
                <a:spcPts val="1000"/>
              </a:spcBef>
            </a:pPr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CDAS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0013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1, </a:t>
            </a:r>
            <a:r>
              <a:rPr lang="fr-FR" dirty="0" err="1" smtClean="0"/>
              <a:t>orga</a:t>
            </a:r>
            <a:r>
              <a:rPr lang="fr-FR" dirty="0" smtClean="0"/>
              <a:t> intégrée : </a:t>
            </a:r>
            <a:r>
              <a:rPr lang="fr-FR" dirty="0" err="1" smtClean="0"/>
              <a:t>réorga</a:t>
            </a:r>
            <a:r>
              <a:rPr lang="fr-FR" baseline="0" dirty="0" smtClean="0"/>
              <a:t> accueil, projet unique aide et soins, garantie des droits et expression des usagers, partage info (formation, serveur </a:t>
            </a:r>
            <a:r>
              <a:rPr lang="fr-FR" baseline="0" dirty="0" err="1" smtClean="0"/>
              <a:t>e,santé</a:t>
            </a:r>
            <a:r>
              <a:rPr lang="fr-FR" baseline="0" dirty="0" smtClean="0"/>
              <a:t>, réseaux sociaux…) </a:t>
            </a:r>
          </a:p>
          <a:p>
            <a:r>
              <a:rPr lang="fr-FR" baseline="0" dirty="0" smtClean="0"/>
              <a:t>2 coordination parcours : développer partenariats (habitat, HAD, visiteurs bénévoles…)  et renforcer ceux existants (fiche liaison, réunions coordination, accompagner entrée en établissement…) </a:t>
            </a:r>
          </a:p>
          <a:p>
            <a:pPr marL="228600" indent="-228600">
              <a:buAutoNum type="arabicPlain" startAt="3"/>
            </a:pPr>
            <a:r>
              <a:rPr lang="fr-FR" baseline="0" dirty="0" smtClean="0"/>
              <a:t>Actions de prévention : </a:t>
            </a:r>
            <a:r>
              <a:rPr lang="fr-FR" baseline="0" dirty="0" err="1" smtClean="0"/>
              <a:t>indiv</a:t>
            </a:r>
            <a:r>
              <a:rPr lang="fr-FR" baseline="0" dirty="0" smtClean="0"/>
              <a:t> : maltraitance , chute ,malnutrition </a:t>
            </a:r>
            <a:endParaRPr lang="fr-FR" b="1" baseline="0" dirty="0" smtClean="0"/>
          </a:p>
          <a:p>
            <a:pPr marL="0" indent="0">
              <a:buNone/>
            </a:pPr>
            <a:r>
              <a:rPr lang="fr-FR" b="0" baseline="0" dirty="0" smtClean="0"/>
              <a:t>4 formation interne handicap</a:t>
            </a:r>
          </a:p>
          <a:p>
            <a:r>
              <a:rPr lang="fr-FR" baseline="0" dirty="0" smtClean="0"/>
              <a:t>    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22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tx1"/>
                </a:solidFill>
              </a:rPr>
              <a:t>Stats</a:t>
            </a:r>
            <a:r>
              <a:rPr lang="fr-FR" dirty="0" smtClean="0">
                <a:solidFill>
                  <a:schemeClr val="tx1"/>
                </a:solidFill>
              </a:rPr>
              <a:t> Amadeus : 2019 : 86,2% aide,</a:t>
            </a:r>
            <a:r>
              <a:rPr lang="fr-FR" baseline="0" dirty="0" smtClean="0">
                <a:solidFill>
                  <a:schemeClr val="tx1"/>
                </a:solidFill>
              </a:rPr>
              <a:t> 13,8 % SSIAD et </a:t>
            </a:r>
            <a:r>
              <a:rPr lang="fr-FR" b="1" baseline="0" dirty="0" smtClean="0">
                <a:solidFill>
                  <a:schemeClr val="tx1"/>
                </a:solidFill>
              </a:rPr>
              <a:t>6% communs. Vigilance sur poursuite dynamique SPASAD</a:t>
            </a:r>
          </a:p>
          <a:p>
            <a:endParaRPr lang="fr-FR" b="1" baseline="0" dirty="0" smtClean="0">
              <a:solidFill>
                <a:schemeClr val="tx1"/>
              </a:solidFill>
            </a:endParaRPr>
          </a:p>
          <a:p>
            <a:r>
              <a:rPr lang="fr-FR" b="1" baseline="0" dirty="0" smtClean="0">
                <a:solidFill>
                  <a:schemeClr val="tx1"/>
                </a:solidFill>
              </a:rPr>
              <a:t>Réunions coordination : </a:t>
            </a:r>
            <a:r>
              <a:rPr lang="fr-FR" b="0" baseline="0" dirty="0" smtClean="0">
                <a:solidFill>
                  <a:schemeClr val="tx1"/>
                </a:solidFill>
              </a:rPr>
              <a:t>44 réunions 2018 (422 heures) + 174h groupe SPASAD + 94h points trimestriels coût global : 18400€</a:t>
            </a:r>
            <a:endParaRPr lang="fr-FR" b="1" baseline="0" dirty="0" smtClean="0">
              <a:solidFill>
                <a:schemeClr val="tx1"/>
              </a:solidFill>
            </a:endParaRPr>
          </a:p>
          <a:p>
            <a:endParaRPr lang="fr-FR" b="1" dirty="0" smtClean="0">
              <a:solidFill>
                <a:schemeClr val="tx1"/>
              </a:solidFill>
            </a:endParaRPr>
          </a:p>
          <a:p>
            <a:r>
              <a:rPr lang="fr-FR" b="1" dirty="0" err="1" smtClean="0">
                <a:solidFill>
                  <a:srgbClr val="66FF66"/>
                </a:solidFill>
              </a:rPr>
              <a:t>Stats</a:t>
            </a:r>
            <a:r>
              <a:rPr lang="fr-FR" b="1" dirty="0" smtClean="0">
                <a:solidFill>
                  <a:srgbClr val="66FF66"/>
                </a:solidFill>
              </a:rPr>
              <a:t> rapport étape </a:t>
            </a:r>
            <a:r>
              <a:rPr lang="fr-FR" b="0" dirty="0" smtClean="0">
                <a:solidFill>
                  <a:srgbClr val="66FF66"/>
                </a:solidFill>
              </a:rPr>
              <a:t>: 1</a:t>
            </a:r>
            <a:r>
              <a:rPr lang="fr-FR" b="0" baseline="30000" dirty="0" smtClean="0">
                <a:solidFill>
                  <a:srgbClr val="66FF66"/>
                </a:solidFill>
              </a:rPr>
              <a:t>er</a:t>
            </a:r>
            <a:r>
              <a:rPr lang="fr-FR" b="0" dirty="0" smtClean="0">
                <a:solidFill>
                  <a:srgbClr val="66FF66"/>
                </a:solidFill>
              </a:rPr>
              <a:t> </a:t>
            </a:r>
            <a:r>
              <a:rPr lang="fr-FR" b="0" dirty="0" err="1" smtClean="0">
                <a:solidFill>
                  <a:srgbClr val="66FF66"/>
                </a:solidFill>
              </a:rPr>
              <a:t>sem</a:t>
            </a:r>
            <a:r>
              <a:rPr lang="fr-FR" b="0" dirty="0" smtClean="0">
                <a:solidFill>
                  <a:srgbClr val="66FF66"/>
                </a:solidFill>
              </a:rPr>
              <a:t> 2018</a:t>
            </a:r>
            <a:r>
              <a:rPr lang="fr-FR" b="0" baseline="0" dirty="0" smtClean="0">
                <a:solidFill>
                  <a:srgbClr val="66FF66"/>
                </a:solidFill>
              </a:rPr>
              <a:t> : 78%aide, 12% SSIAD et 9,52% communs</a:t>
            </a:r>
            <a:endParaRPr lang="fr-FR" b="0" dirty="0" smtClean="0">
              <a:solidFill>
                <a:srgbClr val="66FF66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Activité : 95% PA et 5% </a:t>
            </a:r>
            <a:r>
              <a:rPr lang="fr-FR" b="0" dirty="0" smtClean="0">
                <a:solidFill>
                  <a:schemeClr val="tx1"/>
                </a:solidFill>
              </a:rPr>
              <a:t>PH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b="0" dirty="0" smtClean="0">
                <a:solidFill>
                  <a:schemeClr val="tx1"/>
                </a:solidFill>
              </a:rPr>
              <a:t>36</a:t>
            </a:r>
            <a:r>
              <a:rPr lang="fr-FR" dirty="0" smtClean="0">
                <a:solidFill>
                  <a:schemeClr val="tx1"/>
                </a:solidFill>
              </a:rPr>
              <a:t>% seules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Visites</a:t>
            </a:r>
            <a:r>
              <a:rPr lang="fr-FR" baseline="0" dirty="0" smtClean="0">
                <a:solidFill>
                  <a:schemeClr val="tx1"/>
                </a:solidFill>
              </a:rPr>
              <a:t> </a:t>
            </a:r>
            <a:r>
              <a:rPr lang="fr-FR" baseline="0" dirty="0" err="1" smtClean="0">
                <a:solidFill>
                  <a:schemeClr val="tx1"/>
                </a:solidFill>
              </a:rPr>
              <a:t>éval</a:t>
            </a:r>
            <a:r>
              <a:rPr lang="fr-FR" baseline="0" dirty="0" smtClean="0">
                <a:solidFill>
                  <a:schemeClr val="tx1"/>
                </a:solidFill>
              </a:rPr>
              <a:t> à dom : 16% dans le rapport</a:t>
            </a:r>
          </a:p>
          <a:p>
            <a:r>
              <a:rPr lang="fr-FR" baseline="0" dirty="0" smtClean="0">
                <a:solidFill>
                  <a:schemeClr val="tx1"/>
                </a:solidFill>
              </a:rPr>
              <a:t>Dans rapport  : planification mutualisée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Parcours complexe avec questions d’ordre social davantage prises</a:t>
            </a:r>
            <a:r>
              <a:rPr lang="fr-FR" baseline="0" dirty="0" smtClean="0"/>
              <a:t> en compte</a:t>
            </a:r>
            <a:r>
              <a:rPr lang="fr-FR" dirty="0" smtClean="0"/>
              <a:t>- 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baseline="0" dirty="0" smtClean="0">
              <a:solidFill>
                <a:schemeClr val="tx1"/>
              </a:solidFill>
            </a:endParaRPr>
          </a:p>
          <a:p>
            <a:r>
              <a:rPr lang="fr-FR" baseline="0" dirty="0" smtClean="0">
                <a:solidFill>
                  <a:schemeClr val="tx1"/>
                </a:solidFill>
              </a:rPr>
              <a:t>Réunions coordination : moyenne de 12 par </a:t>
            </a:r>
            <a:r>
              <a:rPr lang="fr-FR" dirty="0" smtClean="0"/>
              <a:t>an.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Comité </a:t>
            </a:r>
            <a:r>
              <a:rPr lang="fr-FR" dirty="0" err="1" smtClean="0">
                <a:solidFill>
                  <a:schemeClr val="tx1"/>
                </a:solidFill>
              </a:rPr>
              <a:t>géronto</a:t>
            </a:r>
            <a:r>
              <a:rPr lang="fr-FR" baseline="0" dirty="0" smtClean="0">
                <a:solidFill>
                  <a:schemeClr val="tx1"/>
                </a:solidFill>
              </a:rPr>
              <a:t> parcours complexe : espace pluri professionnel te multi compétences du pays de Brest (CLIC, ESA, services APA, PTA, MAIA. Il vient en soutien aux professionnels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/>
              <a:t>-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13483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Décloisonnement aide et soins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144 salariés formées au handicap</a:t>
            </a:r>
          </a:p>
          <a:p>
            <a:r>
              <a:rPr lang="fr-FR" dirty="0" smtClean="0"/>
              <a:t>-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9282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Rapport : moyenne</a:t>
            </a:r>
            <a:r>
              <a:rPr lang="fr-FR" baseline="0" dirty="0" smtClean="0">
                <a:solidFill>
                  <a:schemeClr val="tx1"/>
                </a:solidFill>
              </a:rPr>
              <a:t> 6 actions par mois 83 % individuelles et 17% collectives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/>
              <a:t>-thèmes</a:t>
            </a:r>
            <a:r>
              <a:rPr lang="fr-FR" baseline="0" dirty="0" smtClean="0"/>
              <a:t> : cuisinons ensemble, bougeons ensemble, après midi récréatifs, sorties culturelles, parcours de santé des aidants </a:t>
            </a:r>
          </a:p>
          <a:p>
            <a:r>
              <a:rPr lang="fr-FR" baseline="0" dirty="0" smtClean="0">
                <a:solidFill>
                  <a:schemeClr val="tx1"/>
                </a:solidFill>
              </a:rPr>
              <a:t>Total obtenu conférence financeurs </a:t>
            </a:r>
            <a:r>
              <a:rPr lang="fr-FR" b="1" baseline="0" dirty="0" smtClean="0">
                <a:solidFill>
                  <a:schemeClr val="tx1"/>
                </a:solidFill>
              </a:rPr>
              <a:t>2018</a:t>
            </a:r>
            <a:r>
              <a:rPr lang="fr-FR" baseline="0" dirty="0" smtClean="0">
                <a:solidFill>
                  <a:schemeClr val="tx1"/>
                </a:solidFill>
              </a:rPr>
              <a:t> : 97 400 </a:t>
            </a:r>
            <a:r>
              <a:rPr lang="fr-FR" baseline="0" smtClean="0">
                <a:solidFill>
                  <a:schemeClr val="tx1"/>
                </a:solidFill>
              </a:rPr>
              <a:t>euros  +13 000 parcours </a:t>
            </a:r>
            <a:r>
              <a:rPr lang="fr-FR" baseline="0" dirty="0" smtClean="0">
                <a:solidFill>
                  <a:schemeClr val="tx1"/>
                </a:solidFill>
              </a:rPr>
              <a:t>santé aidants   </a:t>
            </a:r>
            <a:r>
              <a:rPr lang="fr-FR" b="1" baseline="0" dirty="0" smtClean="0">
                <a:solidFill>
                  <a:schemeClr val="tx1"/>
                </a:solidFill>
              </a:rPr>
              <a:t>2019</a:t>
            </a:r>
            <a:r>
              <a:rPr lang="fr-FR" baseline="0" dirty="0" smtClean="0">
                <a:solidFill>
                  <a:schemeClr val="tx1"/>
                </a:solidFill>
              </a:rPr>
              <a:t> : obtenu 120 000 euros + 45 000 SPASAD + 8125 parcours santé aidants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533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Organisation des réunions : IDE à temps</a:t>
            </a:r>
            <a:r>
              <a:rPr lang="fr-FR" baseline="0" dirty="0" smtClean="0"/>
              <a:t> partiel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6156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E46D3-6BAF-41FC-BFEF-2957FDA9C113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18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-76" y="1844825"/>
            <a:ext cx="9001199" cy="2232248"/>
          </a:xfrm>
          <a:prstGeom prst="roundRect">
            <a:avLst/>
          </a:prstGeom>
          <a:solidFill>
            <a:srgbClr val="0070C0"/>
          </a:solidFill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4000" b="1" spc="-8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r-FR" dirty="0" err="1" smtClean="0"/>
              <a:t>Seminaire</a:t>
            </a:r>
            <a:r>
              <a:rPr lang="fr-FR" dirty="0" smtClean="0"/>
              <a:t> </a:t>
            </a:r>
            <a:r>
              <a:rPr lang="fr-FR" dirty="0" err="1" smtClean="0"/>
              <a:t>amadeus</a:t>
            </a:r>
            <a:r>
              <a:rPr lang="fr-FR" dirty="0" smtClean="0"/>
              <a:t> aide et soins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59632" y="4309020"/>
            <a:ext cx="6858000" cy="504056"/>
          </a:xfrm>
          <a:solidFill>
            <a:srgbClr val="92D050"/>
          </a:solidFill>
        </p:spPr>
        <p:txBody>
          <a:bodyPr/>
          <a:lstStyle>
            <a:lvl1pPr marL="0" indent="0" algn="ctr">
              <a:buNone/>
              <a:defRPr b="1" cap="all" spc="12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26 Avril 2016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utoShape 2" descr="Résultat de recherche d'images pour &quot;ars bretagne&quot;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18341"/>
            <a:ext cx="2648942" cy="145097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 flipH="1">
            <a:off x="-51866" y="6639704"/>
            <a:ext cx="8784976" cy="21829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6983760" y="6644248"/>
            <a:ext cx="2160240" cy="21375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B0FA-27E0-485C-B02B-74FF9460E817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2D69C-3020-499E-835D-F9754A4DE0E4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/>
          <a:lstStyle>
            <a:lvl1pPr marL="342900" indent="-342900">
              <a:buClr>
                <a:srgbClr val="00B05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00B050"/>
              </a:buClr>
              <a:defRPr/>
            </a:lvl2pPr>
            <a:lvl3pPr>
              <a:buClr>
                <a:srgbClr val="00B050"/>
              </a:buClr>
              <a:defRPr/>
            </a:lvl3pPr>
            <a:lvl4pPr>
              <a:buClr>
                <a:srgbClr val="00B050"/>
              </a:buClr>
              <a:defRPr/>
            </a:lvl4pPr>
            <a:lvl5pPr>
              <a:buClr>
                <a:srgbClr val="00B050"/>
              </a:buClr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8F015-07BE-4397-9B61-567F24DE54DA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400" y="6237312"/>
            <a:ext cx="792088" cy="365125"/>
          </a:xfrm>
        </p:spPr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6000" b="0" cap="all" spc="-80" baseline="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6779096" cy="1066800"/>
          </a:xfrm>
        </p:spPr>
        <p:txBody>
          <a:bodyPr anchor="ctr"/>
          <a:lstStyle>
            <a:lvl1pPr marL="0" indent="0">
              <a:buNone/>
              <a:defRPr sz="2000" b="0" cap="all" spc="120" baseline="0">
                <a:solidFill>
                  <a:srgbClr val="00B050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4ABCC-D4F4-4006-8C09-8DFD8A900D96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9719-C019-481D-BDCB-43E748709CA7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60E00-AF0B-484C-9D0B-57A1702E0CA1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318E-276A-4A58-BF3F-5DF9054882A8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290F-AA9B-4CA7-82F0-D1565307A8CD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CE47-2C32-4E13-A906-C8EF862CFA6D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7D38-408B-486B-9174-135011E8046D}" type="datetime1">
              <a:rPr lang="fr-FR" smtClean="0"/>
              <a:t>23/09/2019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147149-C83B-4559-854B-32320CAB38F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828010"/>
          </a:xfrm>
          <a:prstGeom prst="round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363272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395693"/>
            <a:ext cx="971600" cy="304800"/>
          </a:xfrm>
          <a:prstGeom prst="rect">
            <a:avLst/>
          </a:prstGeom>
          <a:noFill/>
        </p:spPr>
        <p:txBody>
          <a:bodyPr vert="horz" lIns="91440" tIns="45720" rIns="91440" bIns="0" rtlCol="0" anchor="ctr"/>
          <a:lstStyle>
            <a:lvl1pPr algn="l">
              <a:defRPr sz="1100" b="1">
                <a:solidFill>
                  <a:srgbClr val="0070C0"/>
                </a:solidFill>
              </a:defRPr>
            </a:lvl1pPr>
          </a:lstStyle>
          <a:p>
            <a:fld id="{74C123B8-E160-4574-88BE-9F89471653E7}" type="datetime1">
              <a:rPr lang="fr-FR" smtClean="0"/>
              <a:pPr/>
              <a:t>23/09/2019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600" y="6453336"/>
            <a:ext cx="3429000" cy="261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0070C0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7762" y="6309320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rgbClr val="00B050"/>
                </a:solidFill>
              </a:defRPr>
            </a:lvl1pPr>
          </a:lstStyle>
          <a:p>
            <a:fld id="{12147149-C83B-4559-854B-32320CAB38F7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4273" y="116632"/>
            <a:ext cx="1684511" cy="9227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6186486" y="4043362"/>
            <a:ext cx="142876" cy="5486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16200000">
            <a:off x="1631664" y="4974941"/>
            <a:ext cx="142875" cy="362324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 cap="all" spc="-60" baseline="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76" y="1844825"/>
            <a:ext cx="9001199" cy="187220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fr-FR" sz="3200" dirty="0" smtClean="0"/>
              <a:t>Présentation de La dynamique SPASAD</a:t>
            </a:r>
            <a:br>
              <a:rPr lang="fr-FR" sz="3200" dirty="0" smtClean="0"/>
            </a:br>
            <a:r>
              <a:rPr lang="fr-FR" sz="3200" dirty="0" err="1" smtClean="0"/>
              <a:t>amadeus</a:t>
            </a:r>
            <a:r>
              <a:rPr lang="fr-FR" sz="3200" dirty="0" smtClean="0"/>
              <a:t>* aide et soins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6858000" cy="1008112"/>
          </a:xfrm>
          <a:prstGeom prst="roundRect">
            <a:avLst/>
          </a:prstGeom>
        </p:spPr>
        <p:txBody>
          <a:bodyPr/>
          <a:lstStyle/>
          <a:p>
            <a:r>
              <a:rPr lang="fr-FR" dirty="0" smtClean="0"/>
              <a:t>24/09/2019</a:t>
            </a:r>
          </a:p>
          <a:p>
            <a:r>
              <a:rPr lang="fr-FR" dirty="0" smtClean="0"/>
              <a:t>Ars </a:t>
            </a:r>
            <a:r>
              <a:rPr lang="fr-FR" dirty="0" err="1" smtClean="0"/>
              <a:t>bretagne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539552" y="5445224"/>
            <a:ext cx="8280920" cy="7200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/>
              <a:t>* Accompagnement Mutualisé  Associatif Des Usagers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390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association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Une association en profonde mutation depuis 10 ans;</a:t>
            </a:r>
            <a:endParaRPr lang="fr-FR" sz="2400" b="0" dirty="0" smtClean="0"/>
          </a:p>
          <a:p>
            <a:r>
              <a:rPr lang="fr-FR" sz="2400" dirty="0"/>
              <a:t>Présentation des services </a:t>
            </a:r>
          </a:p>
          <a:p>
            <a:pPr lvl="1"/>
            <a:r>
              <a:rPr lang="fr-FR" sz="2400" dirty="0"/>
              <a:t>Service d’Aide et d’Accompagnement à Domicile - SAAD</a:t>
            </a:r>
          </a:p>
          <a:p>
            <a:pPr lvl="1"/>
            <a:r>
              <a:rPr lang="fr-FR" sz="2400" dirty="0"/>
              <a:t>Services à la personne - SAP</a:t>
            </a:r>
          </a:p>
          <a:p>
            <a:pPr lvl="1"/>
            <a:r>
              <a:rPr lang="fr-FR" sz="2400" dirty="0"/>
              <a:t>Service de Soins Infirmiers à Domicile 127 places PA, 8 PH</a:t>
            </a:r>
          </a:p>
          <a:p>
            <a:pPr lvl="1"/>
            <a:r>
              <a:rPr lang="fr-FR" sz="2400" dirty="0"/>
              <a:t>Equipe Spécialisée Alzheimer - ESA</a:t>
            </a:r>
          </a:p>
          <a:p>
            <a:pPr lvl="1"/>
            <a:r>
              <a:rPr lang="fr-FR" sz="2400" dirty="0"/>
              <a:t>Service Polyvalent d’Aide et de Soins à Domicile - SPASAD</a:t>
            </a:r>
          </a:p>
          <a:p>
            <a:r>
              <a:rPr lang="fr-FR" sz="2400" dirty="0" smtClean="0"/>
              <a:t>Territoire d’intervention </a:t>
            </a:r>
            <a:r>
              <a:rPr lang="fr-FR" sz="2400" b="0" dirty="0" smtClean="0"/>
              <a:t>: 5 communautés communes, 74 communes. 4 antennes.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127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Présentation association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1064" y="1484784"/>
            <a:ext cx="8363272" cy="5832648"/>
          </a:xfrm>
        </p:spPr>
        <p:txBody>
          <a:bodyPr anchor="ctr"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fr-FR" sz="2400" b="1" dirty="0" smtClean="0"/>
              <a:t>Un public diversifié </a:t>
            </a:r>
            <a:r>
              <a:rPr lang="fr-FR" sz="2400" dirty="0" smtClean="0"/>
              <a:t>: 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Personnes âgées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Personnes en situation de handicap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Service familles : garde d’enfants et services d’aide aux familles à domicile (convention avec la CAF du Finistère)</a:t>
            </a:r>
          </a:p>
          <a:p>
            <a:pPr marL="228600" lvl="1">
              <a:spcBef>
                <a:spcPts val="1000"/>
              </a:spcBef>
            </a:pPr>
            <a:endParaRPr lang="fr-FR" sz="2400" b="1" dirty="0" smtClean="0"/>
          </a:p>
          <a:p>
            <a:pPr marL="228600" lvl="1">
              <a:spcBef>
                <a:spcPts val="1000"/>
              </a:spcBef>
            </a:pPr>
            <a:r>
              <a:rPr lang="fr-FR" sz="2400" b="1" dirty="0" smtClean="0"/>
              <a:t>Activité en 2018 </a:t>
            </a:r>
            <a:r>
              <a:rPr lang="fr-FR" sz="2400" dirty="0" smtClean="0"/>
              <a:t>: 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265 patients SSIAD 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160 000 heures d’intervention SAAD</a:t>
            </a:r>
          </a:p>
          <a:p>
            <a:pPr marL="914400" lvl="2">
              <a:spcBef>
                <a:spcPts val="1000"/>
              </a:spcBef>
            </a:pPr>
            <a:r>
              <a:rPr lang="fr-FR" sz="2200" dirty="0" smtClean="0"/>
              <a:t>1000 personnes accompagnées </a:t>
            </a:r>
          </a:p>
          <a:p>
            <a:pPr marL="228600" lvl="1">
              <a:spcBef>
                <a:spcPts val="1000"/>
              </a:spcBef>
            </a:pPr>
            <a:r>
              <a:rPr lang="fr-FR" sz="2400" b="1" dirty="0" smtClean="0"/>
              <a:t>Travail </a:t>
            </a:r>
            <a:r>
              <a:rPr lang="fr-FR" sz="2400" b="1" dirty="0"/>
              <a:t>en partenariat </a:t>
            </a:r>
            <a:r>
              <a:rPr lang="fr-FR" sz="2400" dirty="0" smtClean="0"/>
              <a:t>: professionnels libéraux, services APA, CLIC, SAVS, PCPE…. </a:t>
            </a:r>
          </a:p>
          <a:p>
            <a:pPr marL="685800" lvl="2" indent="0">
              <a:spcBef>
                <a:spcPts val="1000"/>
              </a:spcBef>
              <a:buNone/>
            </a:pPr>
            <a:endParaRPr lang="fr-FR" sz="2200" dirty="0" smtClean="0"/>
          </a:p>
          <a:p>
            <a:pPr marL="228600" lvl="1">
              <a:spcBef>
                <a:spcPts val="1000"/>
              </a:spcBef>
            </a:pPr>
            <a:endParaRPr lang="fr-FR" sz="28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703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Mise en œuvre SPASAD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fr-FR" dirty="0" smtClean="0"/>
          </a:p>
          <a:p>
            <a:r>
              <a:rPr lang="fr-FR" b="0" dirty="0"/>
              <a:t>Philosophie SPASAD et volonté politique existantes avant l’expérimentation débutée en 2017. </a:t>
            </a:r>
            <a:endParaRPr lang="fr-FR" dirty="0" smtClean="0"/>
          </a:p>
          <a:p>
            <a:r>
              <a:rPr lang="fr-FR" dirty="0" smtClean="0"/>
              <a:t>Etat des lieux, définition puis évaluation d’objectifs autour de 4 thématiques dans le cadre du CPOM  : 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mélioration de l’organisation intégrée (accueil, coordination, système information, outils partagés)  Évaluation en  janvier 2019 avec ARS-CD</a:t>
            </a:r>
          </a:p>
          <a:p>
            <a:pPr lvl="1"/>
            <a:r>
              <a:rPr lang="fr-FR" dirty="0"/>
              <a:t>Coordination interne et continuité parcours avec les partenaires</a:t>
            </a:r>
          </a:p>
          <a:p>
            <a:pPr lvl="1"/>
            <a:r>
              <a:rPr lang="fr-FR" dirty="0" smtClean="0"/>
              <a:t>Mise en </a:t>
            </a:r>
            <a:r>
              <a:rPr lang="fr-FR" dirty="0" err="1" smtClean="0"/>
              <a:t>oeuvre</a:t>
            </a:r>
            <a:r>
              <a:rPr lang="fr-FR" dirty="0" smtClean="0"/>
              <a:t> d’actions de prévention individuelles et collectives</a:t>
            </a:r>
          </a:p>
          <a:p>
            <a:pPr lvl="1"/>
            <a:r>
              <a:rPr lang="fr-FR" dirty="0" smtClean="0"/>
              <a:t>Qualification/promotion professionnelle de l’équipe</a:t>
            </a:r>
          </a:p>
          <a:p>
            <a:r>
              <a:rPr lang="fr-FR" dirty="0" smtClean="0"/>
              <a:t>Création </a:t>
            </a:r>
            <a:r>
              <a:rPr lang="fr-FR" dirty="0"/>
              <a:t>groupe coordination- prévention pluridisciplinaire</a:t>
            </a:r>
          </a:p>
          <a:p>
            <a:r>
              <a:rPr lang="fr-FR" dirty="0" smtClean="0"/>
              <a:t>Poursuite du travail sur les cultures communes </a:t>
            </a:r>
          </a:p>
          <a:p>
            <a:r>
              <a:rPr lang="fr-FR" dirty="0" smtClean="0"/>
              <a:t>Communication aux partenaires et usagers sur l’intérêt du SPASAD</a:t>
            </a:r>
          </a:p>
          <a:p>
            <a:r>
              <a:rPr lang="fr-FR" dirty="0" smtClean="0"/>
              <a:t>Travail avec prestataire informatique pour le système d’information  </a:t>
            </a:r>
          </a:p>
          <a:p>
            <a:r>
              <a:rPr lang="fr-FR" dirty="0" smtClean="0"/>
              <a:t>Participation au programme de modernisation aide et soins de l’UNA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871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Valeur ajoutée du SPASAD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256584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fr-FR" dirty="0" smtClean="0"/>
              <a:t>Au niveau des usagers </a:t>
            </a:r>
          </a:p>
          <a:p>
            <a:pPr lvl="1" algn="just"/>
            <a:r>
              <a:rPr lang="fr-FR" dirty="0" smtClean="0"/>
              <a:t>Évolution de l’activité : </a:t>
            </a:r>
          </a:p>
          <a:p>
            <a:pPr lvl="2" algn="just"/>
            <a:r>
              <a:rPr lang="fr-FR" dirty="0" smtClean="0"/>
              <a:t>En 2018: 1197 usagers (84 % aide, 8% SSIAD , 8% communs). 1 patient sur 2 du SSIAD bénéficie d’une prestation d’aide à domicile d’Amadeus</a:t>
            </a:r>
          </a:p>
          <a:p>
            <a:pPr lvl="2" algn="just"/>
            <a:r>
              <a:rPr lang="fr-FR" dirty="0" smtClean="0"/>
              <a:t>Évolution des usagers communs aide et soins : de 35 en 2017 à 94 en 2018. </a:t>
            </a:r>
          </a:p>
          <a:p>
            <a:pPr lvl="1" algn="just"/>
            <a:r>
              <a:rPr lang="fr-FR" dirty="0" smtClean="0"/>
              <a:t>Accès facilité aux prestations communes aide et soins</a:t>
            </a:r>
          </a:p>
          <a:p>
            <a:pPr lvl="1" algn="just"/>
            <a:r>
              <a:rPr lang="fr-FR" dirty="0" smtClean="0"/>
              <a:t>Meilleure coordination des interventions et des intervenants </a:t>
            </a:r>
          </a:p>
          <a:p>
            <a:pPr lvl="2" algn="just"/>
            <a:r>
              <a:rPr lang="fr-FR" dirty="0" smtClean="0"/>
              <a:t>Évaluation commune aide et soins pour situations complexes</a:t>
            </a:r>
          </a:p>
          <a:p>
            <a:pPr lvl="2" algn="just"/>
            <a:r>
              <a:rPr lang="fr-FR" dirty="0" smtClean="0"/>
              <a:t>Outils communs dès la demande jusqu’au suivi au domicile</a:t>
            </a:r>
          </a:p>
          <a:p>
            <a:pPr lvl="2" algn="just"/>
            <a:r>
              <a:rPr lang="fr-FR" dirty="0" smtClean="0"/>
              <a:t>Référent unique </a:t>
            </a:r>
          </a:p>
          <a:p>
            <a:pPr lvl="2" algn="just"/>
            <a:r>
              <a:rPr lang="fr-FR" dirty="0" smtClean="0"/>
              <a:t>Réunions coordination internes aide et soin, points trimestriels SPASAD</a:t>
            </a:r>
          </a:p>
          <a:p>
            <a:pPr lvl="1" algn="just"/>
            <a:r>
              <a:rPr lang="fr-FR" dirty="0" smtClean="0"/>
              <a:t>Aidants plus rassurés </a:t>
            </a:r>
          </a:p>
          <a:p>
            <a:pPr lvl="1" algn="just"/>
            <a:r>
              <a:rPr lang="fr-FR" dirty="0"/>
              <a:t>Fluidification du parcours de santé avec les partenaires :</a:t>
            </a:r>
          </a:p>
          <a:p>
            <a:pPr lvl="2" algn="just"/>
            <a:r>
              <a:rPr lang="fr-FR" dirty="0"/>
              <a:t>Conventions </a:t>
            </a:r>
          </a:p>
          <a:p>
            <a:pPr lvl="2" algn="just"/>
            <a:r>
              <a:rPr lang="fr-FR" dirty="0"/>
              <a:t>Réunions de </a:t>
            </a:r>
            <a:r>
              <a:rPr lang="fr-FR" dirty="0" smtClean="0"/>
              <a:t>coordination et concertation </a:t>
            </a:r>
            <a:endParaRPr lang="fr-FR" dirty="0"/>
          </a:p>
          <a:p>
            <a:pPr lvl="2" algn="just"/>
            <a:r>
              <a:rPr lang="fr-FR" dirty="0"/>
              <a:t>Participation aux réunions du </a:t>
            </a:r>
            <a:r>
              <a:rPr lang="fr-FR" dirty="0" smtClean="0"/>
              <a:t>comité gérontologique de parcours </a:t>
            </a:r>
            <a:r>
              <a:rPr lang="fr-FR" dirty="0"/>
              <a:t>complexes 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16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Valeur ajoutée du SPASAD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 smtClean="0"/>
              <a:t>Au niveau des professionnels et de la qualité de vie au travail  : </a:t>
            </a:r>
          </a:p>
          <a:p>
            <a:pPr lvl="1" algn="just"/>
            <a:r>
              <a:rPr lang="fr-FR" dirty="0" smtClean="0"/>
              <a:t>Satisfaits de l’amélioration de la coordination au domicile (Encadrement et intervenants) </a:t>
            </a:r>
          </a:p>
          <a:p>
            <a:pPr lvl="1" algn="just"/>
            <a:r>
              <a:rPr lang="fr-FR" dirty="0" smtClean="0"/>
              <a:t>Sentiment de meilleure qualité de travail, d’un isolement moindre</a:t>
            </a:r>
          </a:p>
          <a:p>
            <a:pPr lvl="1" algn="just"/>
            <a:r>
              <a:rPr lang="fr-FR" dirty="0" smtClean="0"/>
              <a:t>Sécurisation par la mise en place d’un kit de réaction immédiate dans le classeur du salarié</a:t>
            </a:r>
          </a:p>
          <a:p>
            <a:pPr lvl="1" algn="just"/>
            <a:r>
              <a:rPr lang="fr-FR" dirty="0" smtClean="0"/>
              <a:t>Intégration des nouveaux professionnels avec un parrainage</a:t>
            </a:r>
          </a:p>
          <a:p>
            <a:pPr lvl="1" algn="just"/>
            <a:r>
              <a:rPr lang="fr-FR" dirty="0" smtClean="0"/>
              <a:t>Connaissance et reconnaissance du travail de chacun : décloisonnement aide et soins 	</a:t>
            </a:r>
          </a:p>
          <a:p>
            <a:pPr lvl="1" algn="just"/>
            <a:r>
              <a:rPr lang="fr-FR" dirty="0" smtClean="0"/>
              <a:t>Impact positif des formations sur les pratiques (accompagnement de la personne en situation de  handicap) </a:t>
            </a:r>
          </a:p>
          <a:p>
            <a:pPr lvl="1" algn="just"/>
            <a:r>
              <a:rPr lang="fr-FR" dirty="0" smtClean="0"/>
              <a:t>Satisfaction et diversité du travail par la participation des aides à domicile aux ateliers prévention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16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Valeur ajoutée du SPASAD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 smtClean="0"/>
              <a:t>Développement  de la prévention: </a:t>
            </a:r>
          </a:p>
          <a:p>
            <a:pPr lvl="1" algn="just"/>
            <a:r>
              <a:rPr lang="fr-FR" dirty="0" smtClean="0"/>
              <a:t>Prévention individuelle auprès de l’usager : </a:t>
            </a:r>
          </a:p>
          <a:p>
            <a:pPr lvl="2" algn="just"/>
            <a:r>
              <a:rPr lang="fr-FR" dirty="0" smtClean="0"/>
              <a:t>chutes, </a:t>
            </a:r>
          </a:p>
          <a:p>
            <a:pPr lvl="2" algn="just"/>
            <a:r>
              <a:rPr lang="fr-FR" dirty="0" smtClean="0"/>
              <a:t>maltraitance, </a:t>
            </a:r>
          </a:p>
          <a:p>
            <a:pPr lvl="2" algn="just"/>
            <a:r>
              <a:rPr lang="fr-FR" dirty="0" smtClean="0"/>
              <a:t>aménagement du domicile, </a:t>
            </a:r>
          </a:p>
          <a:p>
            <a:pPr lvl="2" algn="just"/>
            <a:r>
              <a:rPr lang="fr-FR" dirty="0" smtClean="0"/>
              <a:t>malnutrition (cf. guide pratique nutrition) </a:t>
            </a:r>
          </a:p>
          <a:p>
            <a:pPr lvl="1" algn="just"/>
            <a:r>
              <a:rPr lang="fr-FR" dirty="0" smtClean="0"/>
              <a:t>Prévention par des ateliers  collectifs : </a:t>
            </a:r>
          </a:p>
          <a:p>
            <a:pPr lvl="2" algn="just"/>
            <a:r>
              <a:rPr lang="fr-FR" dirty="0" smtClean="0"/>
              <a:t>270 participants,</a:t>
            </a:r>
          </a:p>
          <a:p>
            <a:pPr lvl="2" algn="just"/>
            <a:r>
              <a:rPr lang="fr-FR" dirty="0" smtClean="0"/>
              <a:t> 6 thématiques, </a:t>
            </a:r>
          </a:p>
          <a:p>
            <a:pPr lvl="2" algn="just"/>
            <a:r>
              <a:rPr lang="fr-FR" dirty="0" smtClean="0"/>
              <a:t>138 ateliers en 2018. 	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246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Freins IDENTIFIES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Coût de la coordination pas suffisamment pris en compte</a:t>
            </a:r>
          </a:p>
          <a:p>
            <a:r>
              <a:rPr lang="fr-FR" dirty="0" smtClean="0"/>
              <a:t>Complexité d’organisation de réunions communes aide et soins</a:t>
            </a:r>
          </a:p>
          <a:p>
            <a:r>
              <a:rPr lang="fr-FR" dirty="0" smtClean="0"/>
              <a:t>Expérimentation durant une période de fusion</a:t>
            </a:r>
          </a:p>
          <a:p>
            <a:r>
              <a:rPr lang="fr-FR" dirty="0" smtClean="0"/>
              <a:t>Évolution des logiciels : planification commune aide et soins</a:t>
            </a:r>
          </a:p>
          <a:p>
            <a:r>
              <a:rPr lang="fr-FR" dirty="0" smtClean="0"/>
              <a:t>Partage d’informations</a:t>
            </a:r>
          </a:p>
          <a:p>
            <a:r>
              <a:rPr lang="fr-FR" dirty="0" smtClean="0"/>
              <a:t>Non </a:t>
            </a:r>
            <a:r>
              <a:rPr lang="fr-FR" dirty="0"/>
              <a:t>fongibilité des </a:t>
            </a:r>
            <a:r>
              <a:rPr lang="fr-FR" dirty="0" smtClean="0"/>
              <a:t>budgets</a:t>
            </a:r>
          </a:p>
          <a:p>
            <a:r>
              <a:rPr lang="fr-FR" dirty="0" smtClean="0"/>
              <a:t>Budget prévention non pérennisé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241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Suite SPASAD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Pas de retour en arrière,</a:t>
            </a:r>
            <a:r>
              <a:rPr lang="fr-FR" dirty="0"/>
              <a:t> </a:t>
            </a:r>
            <a:r>
              <a:rPr lang="fr-FR" dirty="0" smtClean="0"/>
              <a:t>poursuite </a:t>
            </a:r>
            <a:r>
              <a:rPr lang="fr-FR" dirty="0"/>
              <a:t>dynamique SPASAD dans la </a:t>
            </a:r>
            <a:r>
              <a:rPr lang="fr-FR" dirty="0" smtClean="0"/>
              <a:t>durée</a:t>
            </a:r>
          </a:p>
          <a:p>
            <a:r>
              <a:rPr lang="fr-FR" dirty="0"/>
              <a:t>Travail de partenariat avec autres SSIAD ou SAAD pour proposer une offre SPASAD sur l’ensemble de notre territoire</a:t>
            </a:r>
          </a:p>
          <a:p>
            <a:r>
              <a:rPr lang="fr-FR" dirty="0"/>
              <a:t>Poursuite du travail sur le système d’information (messagerie sécurisée, planification mutualisée, RGPD…) </a:t>
            </a:r>
          </a:p>
          <a:p>
            <a:r>
              <a:rPr lang="fr-FR" dirty="0" smtClean="0"/>
              <a:t>Travail sur la participation et l’expression des usagers (DLA)  </a:t>
            </a:r>
          </a:p>
          <a:p>
            <a:r>
              <a:rPr lang="fr-FR" dirty="0" smtClean="0"/>
              <a:t>Travail en cours sur l’évolution de postes  AS-AD pour proposer des temps de travail plus élevés (attractivité- réponse à la pénurie de professionnels ? )</a:t>
            </a:r>
          </a:p>
          <a:p>
            <a:r>
              <a:rPr lang="fr-FR" dirty="0" smtClean="0"/>
              <a:t>Souhait d’une autorisation commune </a:t>
            </a:r>
            <a:endParaRPr lang="fr-FR" dirty="0"/>
          </a:p>
          <a:p>
            <a:r>
              <a:rPr lang="fr-FR" dirty="0" smtClean="0"/>
              <a:t>financement unique (à minima fongibilité des crédits) </a:t>
            </a:r>
          </a:p>
          <a:p>
            <a:r>
              <a:rPr lang="fr-FR" dirty="0" smtClean="0"/>
              <a:t>Pérennisation et développement des actions de prévention avec l’animation des ateliers par les professionnels de terrain</a:t>
            </a:r>
          </a:p>
          <a:p>
            <a:r>
              <a:rPr lang="fr-FR" dirty="0" smtClean="0"/>
              <a:t>A terme : intervenant unique aide et soins au domicile?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47149-C83B-4559-854B-32320CAB38F7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5004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l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1551</TotalTime>
  <Words>1151</Words>
  <Application>Microsoft Office PowerPoint</Application>
  <PresentationFormat>Affichage à l'écran (4:3)</PresentationFormat>
  <Paragraphs>151</Paragraphs>
  <Slides>9</Slides>
  <Notes>9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  <vt:variant>
        <vt:lpstr>Diaporamas personnalisés</vt:lpstr>
      </vt:variant>
      <vt:variant>
        <vt:i4>1</vt:i4>
      </vt:variant>
    </vt:vector>
  </HeadingPairs>
  <TitlesOfParts>
    <vt:vector size="16" baseType="lpstr">
      <vt:lpstr>Arial</vt:lpstr>
      <vt:lpstr>Arial Black</vt:lpstr>
      <vt:lpstr>Calibri</vt:lpstr>
      <vt:lpstr>Verdana</vt:lpstr>
      <vt:lpstr>Wingdings</vt:lpstr>
      <vt:lpstr>Essentiel</vt:lpstr>
      <vt:lpstr>Présentation de La dynamique SPASAD amadeus* aide et soins</vt:lpstr>
      <vt:lpstr>Présentation association </vt:lpstr>
      <vt:lpstr>Présentation association </vt:lpstr>
      <vt:lpstr>Mise en œuvre SPASAD</vt:lpstr>
      <vt:lpstr>Valeur ajoutée du SPASAD</vt:lpstr>
      <vt:lpstr>Valeur ajoutée du SPASAD</vt:lpstr>
      <vt:lpstr>Valeur ajoutée du SPASAD</vt:lpstr>
      <vt:lpstr>Freins IDENTIFIES</vt:lpstr>
      <vt:lpstr>Suite SPASAD</vt:lpstr>
      <vt:lpstr>Diaporama personnalisé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Emmanuelle COLLOREC</dc:creator>
  <cp:lastModifiedBy>*</cp:lastModifiedBy>
  <cp:revision>141</cp:revision>
  <cp:lastPrinted>2019-09-23T06:28:22Z</cp:lastPrinted>
  <dcterms:created xsi:type="dcterms:W3CDTF">2016-04-08T17:09:14Z</dcterms:created>
  <dcterms:modified xsi:type="dcterms:W3CDTF">2019-09-23T07:25:02Z</dcterms:modified>
</cp:coreProperties>
</file>