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22" r:id="rId2"/>
  </p:sldMasterIdLst>
  <p:notesMasterIdLst>
    <p:notesMasterId r:id="rId21"/>
  </p:notesMasterIdLst>
  <p:handoutMasterIdLst>
    <p:handoutMasterId r:id="rId22"/>
  </p:handoutMasterIdLst>
  <p:sldIdLst>
    <p:sldId id="326" r:id="rId3"/>
    <p:sldId id="355" r:id="rId4"/>
    <p:sldId id="356" r:id="rId5"/>
    <p:sldId id="357" r:id="rId6"/>
    <p:sldId id="358" r:id="rId7"/>
    <p:sldId id="372" r:id="rId8"/>
    <p:sldId id="361" r:id="rId9"/>
    <p:sldId id="362" r:id="rId10"/>
    <p:sldId id="363" r:id="rId11"/>
    <p:sldId id="366" r:id="rId12"/>
    <p:sldId id="374" r:id="rId13"/>
    <p:sldId id="373" r:id="rId14"/>
    <p:sldId id="371" r:id="rId15"/>
    <p:sldId id="367" r:id="rId16"/>
    <p:sldId id="365" r:id="rId17"/>
    <p:sldId id="368" r:id="rId18"/>
    <p:sldId id="360" r:id="rId19"/>
    <p:sldId id="352" r:id="rId2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426" y="13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2190E-B849-43CE-869C-0EFBDE86200A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C8394-00BC-459F-99F7-DAFCE6903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2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22/03/2021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9"/>
            <a:ext cx="2520000" cy="288032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63973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33415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67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5"/>
            <a:ext cx="5761038" cy="2879725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52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3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5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3" y="345526"/>
            <a:ext cx="2010560" cy="11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4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28929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22/03/2021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50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5" y="535712"/>
            <a:ext cx="2195815" cy="12653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3" y="345525"/>
            <a:ext cx="2010560" cy="11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22/03/2021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4" y="535712"/>
            <a:ext cx="2195815" cy="12653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9525" indent="8572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1233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76" y="185142"/>
            <a:ext cx="606857" cy="3497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707655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682802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77" y="185142"/>
            <a:ext cx="606857" cy="3497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0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hf hdr="0"/>
  <p:txStyles>
    <p:titleStyle>
      <a:lvl1pPr marL="14288" indent="0" algn="l" defTabSz="914378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3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41" indent="-171446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37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32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27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indent="0" algn="l" defTabSz="91437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D62-17A8-6547-AF6B-323A348324DB}" type="datetime1">
              <a:rPr lang="fr-FR" smtClean="0"/>
              <a:t>22/03/2021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83568" y="4371950"/>
            <a:ext cx="3240000" cy="447947"/>
          </a:xfrm>
        </p:spPr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Direction adjointe Veille et Sécurité Sanitaires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79712" y="2059287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Bienvenue !!!</a:t>
            </a:r>
          </a:p>
          <a:p>
            <a:pPr algn="ctr"/>
            <a:endParaRPr lang="fr-FR" sz="20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Webinaire d’information sur la variante du Clade 20C sur le territoire de Lannion-Trégor (22) va bientôt débuter</a:t>
            </a:r>
          </a:p>
          <a:p>
            <a:pPr algn="ctr"/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Réunion du 18 mars 2021 de 20h00 à 21h00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les PSL et les LBM</a:t>
            </a: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Questions/Réponses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82" y="1974043"/>
            <a:ext cx="2423298" cy="2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du </a:t>
            </a:r>
            <a:r>
              <a:rPr lang="fr-FR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CPias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707654"/>
            <a:ext cx="8424334" cy="2952328"/>
          </a:xfrm>
        </p:spPr>
        <p:txBody>
          <a:bodyPr>
            <a:normAutofit/>
          </a:bodyPr>
          <a:lstStyle/>
          <a:p>
            <a:pPr marL="377825" lvl="0" indent="-285750">
              <a:buFont typeface="Arial" panose="020B0604020202020204" pitchFamily="34" charset="0"/>
              <a:buChar char="•"/>
            </a:pPr>
            <a:endParaRPr lang="fr-F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7825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Quel impact sur les mesures </a:t>
            </a:r>
            <a:r>
              <a:rPr lang="fr-FR" sz="1800" dirty="0" smtClean="0"/>
              <a:t>d’hygiène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Docteur Emmanuel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Piednoir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Infectiologue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Dr Stéphanie Lefflot – Pharmacien hygiéniste</a:t>
            </a:r>
          </a:p>
          <a:p>
            <a:pPr marL="377825" lvl="0" indent="-285750">
              <a:buFont typeface="Arial" panose="020B0604020202020204" pitchFamily="34" charset="0"/>
              <a:buChar char="•"/>
            </a:pPr>
            <a:endParaRPr lang="fr-F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219822"/>
            <a:ext cx="1313934" cy="11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Questions/Réponses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82" y="1974043"/>
            <a:ext cx="2423298" cy="2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Dépistage et examens à visée diagnostique à réaliser devant les cas dérivées de la variante Clade 20C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12516"/>
            <a:ext cx="6469706" cy="29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Questions/Réponses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82" y="1974043"/>
            <a:ext cx="2423298" cy="2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Renseignement des systèmes d’information : Contact Covid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Une logique de tracing engagée dès les cas possibles ou les cas probables avec une saisie des informations sous le SI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 Covid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à la suite du tracing de niveau 1 afin de permettre l’engagement du Contact Tracing par l’Assurance Maladie</a:t>
            </a:r>
          </a:p>
          <a:p>
            <a:pPr marL="434975" lvl="0" indent="-342900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bonne alimentation de Contact Covid est assurée pour partie par les professionnels de santé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et le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de saisie retenu dans Contact Covid est le suivant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74350" lvl="2" indent="-342900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cas </a:t>
            </a:r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possibles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créés dans Contact Covid en utilisant le champ diagnostic « </a:t>
            </a:r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Probable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(symptômes + scanner) » et en indiquant manuellement dans le champ « nature de variant » l’information «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Cas possible 20C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» ce qui permettra de les identifier comme cas possibles, y compris dans les extractions utilisées par Santé Publique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France.</a:t>
            </a:r>
          </a:p>
          <a:p>
            <a:pPr marL="874350" lvl="2" indent="-342900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cas </a:t>
            </a:r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probables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enregistrés en utilisant le champ diagnostic « </a:t>
            </a:r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Probable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(symptômes + scanner) » et en indiquant dans le champ « nature de variant » l’information «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Cas probable 20C clinique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» ou «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Cas probable 20C épidémiologique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».</a:t>
            </a:r>
          </a:p>
        </p:txBody>
      </p:sp>
    </p:spTree>
    <p:extLst>
      <p:ext uri="{BB962C8B-B14F-4D97-AF65-F5344CB8AC3E}">
        <p14:creationId xmlns:p14="http://schemas.microsoft.com/office/powerpoint/2010/main" val="17472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Questions/Réponses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82" y="1974043"/>
            <a:ext cx="2423298" cy="2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22/03/2021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Documents de référence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Direction de la santé publique</a:t>
            </a:r>
          </a:p>
          <a:p>
            <a:r>
              <a:rPr lang="fr-FR" dirty="0"/>
              <a:t>DAVSS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  </a:t>
            </a:r>
            <a:r>
              <a:rPr lang="fr-FR" b="1" dirty="0" smtClean="0">
                <a:solidFill>
                  <a:srgbClr val="92D050"/>
                </a:solidFill>
              </a:rPr>
              <a:t>MINSANTE </a:t>
            </a:r>
            <a:r>
              <a:rPr lang="fr-FR" b="1" dirty="0">
                <a:solidFill>
                  <a:srgbClr val="92D050"/>
                </a:solidFill>
              </a:rPr>
              <a:t>N° 2021_42</a:t>
            </a:r>
          </a:p>
          <a:p>
            <a:pPr marL="377825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92D050"/>
                </a:solidFill>
              </a:rPr>
              <a:t>Annexe 1 – Définition SPF de cas dérivé du clade 20C</a:t>
            </a:r>
          </a:p>
          <a:p>
            <a:pPr marL="377825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92D050"/>
                </a:solidFill>
              </a:rPr>
              <a:t>Annexe 2 – Stratégie de diagnostic en population</a:t>
            </a:r>
          </a:p>
          <a:p>
            <a:pPr marL="377825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92D050"/>
                </a:solidFill>
              </a:rPr>
              <a:t>Annexe 3 -  Stratégie diagnostic en milieu hospitalier</a:t>
            </a:r>
          </a:p>
          <a:p>
            <a:endParaRPr lang="fr-FR" b="1" dirty="0">
              <a:solidFill>
                <a:srgbClr val="92D050"/>
              </a:solidFill>
            </a:endParaRPr>
          </a:p>
          <a:p>
            <a:r>
              <a:rPr lang="fr-FR" b="1" dirty="0">
                <a:solidFill>
                  <a:srgbClr val="92D050"/>
                </a:solidFill>
                <a:sym typeface="Wingdings 2" panose="05020102010507070707" pitchFamily="18" charset="2"/>
              </a:rPr>
              <a:t> </a:t>
            </a:r>
            <a:r>
              <a:rPr lang="fr-FR" b="1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 </a:t>
            </a:r>
            <a:r>
              <a:rPr lang="fr-FR" b="1" dirty="0" smtClean="0">
                <a:solidFill>
                  <a:srgbClr val="92D050"/>
                </a:solidFill>
              </a:rPr>
              <a:t>DGS_URGENT </a:t>
            </a:r>
            <a:r>
              <a:rPr lang="fr-FR" b="1" dirty="0">
                <a:solidFill>
                  <a:srgbClr val="92D050"/>
                </a:solidFill>
              </a:rPr>
              <a:t>N°20 21-32 à destination de tous les professionnels</a:t>
            </a:r>
          </a:p>
          <a:p>
            <a:endParaRPr lang="fr-FR" b="1" dirty="0" smtClean="0">
              <a:solidFill>
                <a:srgbClr val="92D050"/>
              </a:solidFill>
            </a:endParaRPr>
          </a:p>
          <a:p>
            <a:r>
              <a:rPr lang="fr-FR" b="1" dirty="0">
                <a:solidFill>
                  <a:srgbClr val="92D050"/>
                </a:solidFill>
                <a:sym typeface="Wingdings 2" panose="05020102010507070707" pitchFamily="18" charset="2"/>
              </a:rPr>
              <a:t> </a:t>
            </a:r>
            <a:r>
              <a:rPr lang="fr-FR" b="1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 </a:t>
            </a:r>
            <a:r>
              <a:rPr lang="fr-FR" b="1" dirty="0" smtClean="0">
                <a:solidFill>
                  <a:srgbClr val="92D050"/>
                </a:solidFill>
              </a:rPr>
              <a:t>MARS </a:t>
            </a:r>
            <a:r>
              <a:rPr lang="fr-FR" b="1" dirty="0">
                <a:solidFill>
                  <a:srgbClr val="92D050"/>
                </a:solidFill>
              </a:rPr>
              <a:t>N° 2021_21 en ES et </a:t>
            </a:r>
            <a:r>
              <a:rPr lang="fr-FR" b="1" dirty="0" smtClean="0">
                <a:solidFill>
                  <a:srgbClr val="92D050"/>
                </a:solidFill>
              </a:rPr>
              <a:t>ESMS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7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41DB9-CBE0-D942-AF40-638D19B4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7FAA981-6A9A-DE4E-8025-BF76DD408C7A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6A6FF08-5240-EA4A-99F7-790E26E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DSP – </a:t>
            </a:r>
            <a:r>
              <a:rPr lang="fr-FR" dirty="0" smtClean="0"/>
              <a:t>DAVSS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9C574B-C106-A742-A6F7-1B7EBDA4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F687843-9CAA-4344-9ACB-74B17537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267744" y="278777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FIN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Merci pour votre attention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877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de commencer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707654"/>
            <a:ext cx="8424334" cy="2952328"/>
          </a:xfrm>
        </p:spPr>
        <p:txBody>
          <a:bodyPr/>
          <a:lstStyle/>
          <a:p>
            <a:pPr lvl="0"/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1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Pendant </a:t>
            </a:r>
            <a:r>
              <a:rPr lang="fr-FR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présentation, merci de désactiver votre </a:t>
            </a:r>
            <a:r>
              <a:rPr lang="fr-FR" sz="1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 et votre 			caméra</a:t>
            </a:r>
          </a:p>
          <a:p>
            <a:pPr lvl="0"/>
            <a:endParaRPr lang="fr-FR" sz="10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Pendant </a:t>
            </a:r>
            <a:r>
              <a:rPr lang="fr-FR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présentation, posez vos questions via le </a:t>
            </a:r>
            <a:r>
              <a:rPr lang="fr-FR" sz="1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</a:t>
            </a:r>
          </a:p>
          <a:p>
            <a:pPr lvl="0"/>
            <a:endParaRPr lang="fr-FR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Signalez </a:t>
            </a:r>
            <a:r>
              <a:rPr lang="fr-FR" sz="18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problème de compréhension ou de connexion via le </a:t>
            </a:r>
            <a:r>
              <a:rPr lang="fr-FR" sz="1800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Chat</a:t>
            </a:r>
          </a:p>
          <a:p>
            <a:pPr lvl="0"/>
            <a:endParaRPr lang="fr-F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Ce Webinaire est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susceptible d’être enregistré</a:t>
            </a:r>
          </a:p>
          <a:p>
            <a:pPr lvl="0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que 16" descr="Astronaute">
            <a:extLst>
              <a:ext uri="{FF2B5EF4-FFF2-40B4-BE49-F238E27FC236}">
                <a16:creationId xmlns:a16="http://schemas.microsoft.com/office/drawing/2014/main" id="{67069A51-0F73-4F48-B9BD-17B31D4D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9125" y="1729357"/>
            <a:ext cx="540000" cy="540000"/>
          </a:xfrm>
          <a:prstGeom prst="rect">
            <a:avLst/>
          </a:prstGeom>
        </p:spPr>
      </p:pic>
      <p:pic>
        <p:nvPicPr>
          <p:cNvPr id="10" name="Graphique 18" descr="Questions">
            <a:extLst>
              <a:ext uri="{FF2B5EF4-FFF2-40B4-BE49-F238E27FC236}">
                <a16:creationId xmlns:a16="http://schemas.microsoft.com/office/drawing/2014/main" id="{FDC609F6-3091-47B0-B657-47ADE5674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3523" y="2377224"/>
            <a:ext cx="540000" cy="540000"/>
          </a:xfrm>
          <a:prstGeom prst="rect">
            <a:avLst/>
          </a:prstGeom>
        </p:spPr>
      </p:pic>
      <p:pic>
        <p:nvPicPr>
          <p:cNvPr id="11" name="Graphique 14" descr="Outils">
            <a:extLst>
              <a:ext uri="{FF2B5EF4-FFF2-40B4-BE49-F238E27FC236}">
                <a16:creationId xmlns:a16="http://schemas.microsoft.com/office/drawing/2014/main" id="{1E9449B5-3AC3-4C7E-AC08-18D90DC077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3523" y="3070954"/>
            <a:ext cx="540000" cy="54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71" y="3748603"/>
            <a:ext cx="5074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intervenants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707654"/>
            <a:ext cx="8424334" cy="2952328"/>
          </a:xfrm>
        </p:spPr>
        <p:txBody>
          <a:bodyPr>
            <a:normAutofit fontScale="77500" lnSpcReduction="20000"/>
          </a:bodyPr>
          <a:lstStyle/>
          <a:p>
            <a:pPr marL="377825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ARS Bretagne :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Nathalie Le Formal – Directrice de la Santé Publique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Isabelle Gélébart – Directrice Adjointe de la Veille et Sécurité Sanitaire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Véronique Pineau – Pharmacien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nspecteur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Santé Publique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Laurence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Locca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Directrice Déléguées Départementale des Côtes d’Armor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Anthony Le Bot – Stagiaire de Direction en3s </a:t>
            </a:r>
          </a:p>
          <a:p>
            <a:pPr marL="377825" lvl="0" indent="-285750">
              <a:buFont typeface="Arial" panose="020B0604020202020204" pitchFamily="34" charset="0"/>
              <a:buChar char="•"/>
            </a:pPr>
            <a:endParaRPr lang="fr-F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7825" lvl="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Infectiologues :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Professeur Pierre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Tattevin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CHU de Rennes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7825" lvl="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CPIAS :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Dr Emmanuel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Piednoir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Infectiologue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Dr Stéphanie Lefflot – Pharmacien hygiéniste</a:t>
            </a:r>
          </a:p>
          <a:p>
            <a:pPr marL="377825" lvl="0" indent="-285750">
              <a:buFont typeface="Arial" panose="020B0604020202020204" pitchFamily="34" charset="0"/>
              <a:buChar char="•"/>
            </a:pPr>
            <a:endParaRPr lang="fr-F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7825" lvl="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DC GDR – CPAM d’Ille et Vilaine : Arnaud Boyer – Directeur Adjoint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39" y="3476298"/>
            <a:ext cx="604286" cy="54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604" y="4107224"/>
            <a:ext cx="1559155" cy="54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586" y="2075580"/>
            <a:ext cx="891189" cy="5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831" y="2845372"/>
            <a:ext cx="4427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Introduction, Actions engagées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Périmètre géographique</a:t>
            </a:r>
            <a:endParaRPr lang="fr-FR" sz="1200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Nouvelles définitions de cas dérivées de la variante Clade 20C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Conduite à tenir pour les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cas dérivées de la variante Clade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</a:p>
          <a:p>
            <a:pPr marL="434975" lvl="0" indent="-342900">
              <a:buFont typeface="Arial" panose="020B0604020202020204" pitchFamily="34" charset="0"/>
              <a:buChar char="•"/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Dépistage et examens à visée diagnostique à réaliser devant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cas dérivées de la variante Clade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</a:p>
          <a:p>
            <a:pPr marL="434975" lvl="0" indent="-342900">
              <a:buFont typeface="Arial" panose="020B0604020202020204" pitchFamily="34" charset="0"/>
              <a:buChar char="•"/>
            </a:pP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Renseignement des Systèmes d’Information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76" y="2607435"/>
            <a:ext cx="306286" cy="28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07" y="3381680"/>
            <a:ext cx="306286" cy="28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76" y="4155926"/>
            <a:ext cx="30628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: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Emergence d’un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nouveau variant spécifique du clade 20C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détecté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initialement au Centre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Hospitalier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Lannion. Au 13 mars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79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cas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identifiés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dont 8 cas porteurs du variant, confirmés par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séquençage et 1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cas en Ile de France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(en lien avec le CH de Lannion)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Observation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plusieurs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patients présentant des symptômes typiques suggérant une infection par le SARS-CoV-2 mais un résultat de test RT-PCR négatif sur des échantillons </a:t>
            </a: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nasopharyngés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et pour lesquels le diagnostic a pu être fait par la sérologie ou la réalisation de RT-PCR sur des prélèvements respiratoires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profonds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premières analyses de ce nouveau variant ne permettent de conclure ni à une gravité ni à une transmissibilité accrues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par rapport au virus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historique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ce stade,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 l’absence de données sur une éventuelle transmissibilité accrue de ce virus et une éventuelle plus grande fréquence des formes sévères, souche classée comme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variant à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suivre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autorités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internationales (OMS ...)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informées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cette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découverte</a:t>
            </a:r>
          </a:p>
        </p:txBody>
      </p:sp>
    </p:spTree>
    <p:extLst>
      <p:ext uri="{BB962C8B-B14F-4D97-AF65-F5344CB8AC3E}">
        <p14:creationId xmlns:p14="http://schemas.microsoft.com/office/powerpoint/2010/main" val="28850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8424614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engagées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Evaluation en cours afin d’apprécier l’impact possible de ces modifications génétiques sur la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stratégie de dépistage et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contact-tracing</a:t>
            </a: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Investigations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cours afin d’évaluer l’impact de ces mutations sur la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transmissibilité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sévérité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et le risque éventuel d’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échappement immunitaire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de ce nouveau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variant :</a:t>
            </a:r>
          </a:p>
          <a:p>
            <a:pPr marL="694350" lvl="1" indent="-342900"/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Enquête 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flash : séquençage par le CNR de tous les prélèvements positifs du 16/03 de Bretagne (742), et d’échantillons au niveau national – Résultats dans 15 </a:t>
            </a: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jours</a:t>
            </a:r>
          </a:p>
          <a:p>
            <a:pPr marL="694350" lvl="1" indent="-342900"/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Expérimentations à venir afin 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de déterminer comment ce variant réagit à la vaccination et aux anticorps développés lors de précédentes infections par le </a:t>
            </a: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CNR – Premières conclusions d’ici 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jours</a:t>
            </a:r>
          </a:p>
          <a:p>
            <a:pPr marL="434975" lvl="0" indent="-342900">
              <a:buFont typeface="Arial" panose="020B0604020202020204" pitchFamily="34" charset="0"/>
              <a:buChar char="•"/>
            </a:pP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Mise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 place d’un système de détection et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surveillance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sur le périmètre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géographique défini par Santé Publique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France, des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cas possibles d’infection ou de portage par Santé publique France et les Centres Nationaux de Référence, en lien avec les laboratoires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d’analyse.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>
              <a:buFont typeface="Arial" panose="020B0604020202020204" pitchFamily="34" charset="0"/>
              <a:buChar char="•"/>
            </a:pP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d’action renforcé ARS / Préfecture :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prise en compte de cette nouveau variant dans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toutes les actions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contact-tracing, vaccination accélérée sur l’EPCI de Lannion-Trégor en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restant à ce stade dans la cible définie nationalement,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extension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du port du masque, limitation des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rassemblements …</a:t>
            </a:r>
          </a:p>
        </p:txBody>
      </p:sp>
    </p:spTree>
    <p:extLst>
      <p:ext uri="{BB962C8B-B14F-4D97-AF65-F5344CB8AC3E}">
        <p14:creationId xmlns:p14="http://schemas.microsoft.com/office/powerpoint/2010/main" val="33237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4680198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Périmètre géographique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056" y="1559939"/>
            <a:ext cx="3691706" cy="3014638"/>
          </a:xfrm>
        </p:spPr>
        <p:txBody>
          <a:bodyPr>
            <a:normAutofit/>
          </a:bodyPr>
          <a:lstStyle/>
          <a:p>
            <a:pPr marL="434975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nouveau variant « clade 20C » qui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« échappe »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au diagnostic RT-PCR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PCR,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reste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à caractériser et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implique :</a:t>
            </a:r>
          </a:p>
          <a:p>
            <a:pPr marL="637200" lvl="1" indent="-285750">
              <a:buFont typeface="Wingdings" panose="05000000000000000000" pitchFamily="2" charset="2"/>
              <a:buChar char="Ø"/>
            </a:pP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Des </a:t>
            </a:r>
            <a:r>
              <a:rPr lang="fr-FR" sz="13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mesures </a:t>
            </a:r>
            <a:r>
              <a:rPr lang="fr-FR" sz="1300" b="1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de gestion adaptées à la </a:t>
            </a:r>
            <a:r>
              <a:rPr lang="fr-FR" sz="13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situation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 : </a:t>
            </a:r>
            <a:r>
              <a:rPr lang="fr-FR" sz="1300" u="sng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Contact Tracing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 (permettre </a:t>
            </a:r>
            <a:r>
              <a:rPr lang="fr-FR" sz="13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le CT dès un cas possible 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d’infection), </a:t>
            </a:r>
            <a:r>
              <a:rPr lang="fr-FR" sz="1300" u="sng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Dépistage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 (élargir </a:t>
            </a:r>
            <a:r>
              <a:rPr lang="fr-FR" sz="13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les prélèvements au-delà du 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NP) </a:t>
            </a:r>
            <a:endParaRPr lang="fr-FR" sz="1300" dirty="0">
              <a:latin typeface="Calibri" panose="020F0502020204030204" pitchFamily="34" charset="0"/>
              <a:cs typeface="Calibri" panose="020F0502020204030204" pitchFamily="34" charset="0"/>
              <a:sym typeface="Wingdings 2" panose="05020102010507070707" pitchFamily="18" charset="2"/>
            </a:endParaRPr>
          </a:p>
          <a:p>
            <a:pPr marL="637200" lvl="1" indent="-285750">
              <a:buFont typeface="Wingdings" panose="05000000000000000000" pitchFamily="2" charset="2"/>
              <a:buChar char="Ø"/>
            </a:pP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nouvelles définitions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00" dirty="0">
                <a:latin typeface="Calibri" panose="020F0502020204030204" pitchFamily="34" charset="0"/>
                <a:cs typeface="Calibri" panose="020F0502020204030204" pitchFamily="34" charset="0"/>
              </a:rPr>
              <a:t>de cas relative à la 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variante </a:t>
            </a:r>
            <a:r>
              <a:rPr lang="fr-FR" sz="1300" dirty="0">
                <a:latin typeface="Calibri" panose="020F0502020204030204" pitchFamily="34" charset="0"/>
                <a:cs typeface="Calibri" panose="020F0502020204030204" pitchFamily="34" charset="0"/>
              </a:rPr>
              <a:t>du clade 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7200" lvl="1" indent="-285750">
              <a:buFont typeface="Wingdings" panose="05000000000000000000" pitchFamily="2" charset="2"/>
              <a:buChar char="Ø"/>
            </a:pP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nouvelles conduites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fr-FR" sz="1300" dirty="0">
                <a:latin typeface="Calibri" panose="020F0502020204030204" pitchFamily="34" charset="0"/>
                <a:cs typeface="Calibri" panose="020F0502020204030204" pitchFamily="34" charset="0"/>
              </a:rPr>
              <a:t>tenir pour les cas dérivées de la variante Clade </a:t>
            </a:r>
            <a:r>
              <a:rPr lang="fr-FR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 txBox="1">
            <a:spLocks/>
          </p:cNvSpPr>
          <p:nvPr/>
        </p:nvSpPr>
        <p:spPr bwMode="gray">
          <a:xfrm>
            <a:off x="304437" y="1688888"/>
            <a:ext cx="4680198" cy="29554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975" indent="-342900">
              <a:buFont typeface="Arial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Un lieu principal de contamination identifié (le </a:t>
            </a:r>
            <a:r>
              <a:rPr lang="fr-F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cluster au CH de Lannion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) et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 périmètre géographique défini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par Santé Publique France 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761797"/>
            <a:ext cx="4300650" cy="1765767"/>
          </a:xfrm>
          <a:prstGeom prst="rect">
            <a:avLst/>
          </a:prstGeom>
        </p:spPr>
      </p:pic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5076056" y="1295371"/>
            <a:ext cx="3691706" cy="242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525" indent="857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Nouvelles consignes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99" y="1058748"/>
            <a:ext cx="8424614" cy="773563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 définition de cas relative à la variante du clade 20C : </a:t>
            </a:r>
          </a:p>
          <a:p>
            <a:pPr marL="295275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Applicable à toute personne résidant ou ayant séjourné dans un délai compatible avec la période de contamination dans le périmètre géographique retenu (5 EPCI)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29814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12" y="2068579"/>
            <a:ext cx="6465937" cy="29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22/03/2021</a:t>
            </a:fld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37" y="1310973"/>
            <a:ext cx="5928586" cy="24295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Conduite à tenir pour les cas dérivées de la variante Clade 20C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" y="755380"/>
            <a:ext cx="8424863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 d’information sur la variante du Clade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20C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de la santé publique</a:t>
            </a:r>
          </a:p>
          <a:p>
            <a:r>
              <a:rPr lang="fr-FR" dirty="0" smtClean="0"/>
              <a:t>DAVSS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7" y="1706094"/>
            <a:ext cx="5928586" cy="2868483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192" y="1706094"/>
            <a:ext cx="2467570" cy="2868483"/>
          </a:xfrm>
        </p:spPr>
        <p:txBody>
          <a:bodyPr>
            <a:normAutofit/>
          </a:bodyPr>
          <a:lstStyle/>
          <a:p>
            <a:pPr marL="122764"/>
            <a:endParaRPr lang="fr-FR" sz="1100" dirty="0" smtClean="0"/>
          </a:p>
          <a:p>
            <a:pPr marL="122764"/>
            <a:r>
              <a:rPr lang="fr-FR" sz="1100" dirty="0" smtClean="0"/>
              <a:t>Les </a:t>
            </a:r>
            <a:r>
              <a:rPr lang="fr-FR" sz="1100" dirty="0"/>
              <a:t>cas possibles, probables ou confirmés doivent faire l’objet d’un isolement strict d’une durée de 10 jours à compter de la date de début des </a:t>
            </a:r>
            <a:r>
              <a:rPr lang="fr-FR" sz="1100" dirty="0" smtClean="0"/>
              <a:t>signes (DDS) </a:t>
            </a:r>
            <a:r>
              <a:rPr lang="fr-FR" sz="1100" dirty="0"/>
              <a:t>pour les patients symptomatiques ou à compter de la date de prélèvement pour les cas </a:t>
            </a:r>
            <a:r>
              <a:rPr lang="fr-FR" sz="1100" dirty="0" smtClean="0"/>
              <a:t>asymptomatiques</a:t>
            </a:r>
            <a:endParaRPr lang="fr-FR" sz="1100" dirty="0"/>
          </a:p>
          <a:p>
            <a:pPr marL="122764"/>
            <a:endParaRPr lang="fr-FR" sz="1100" dirty="0" smtClean="0"/>
          </a:p>
          <a:p>
            <a:pPr marL="122764"/>
            <a:r>
              <a:rPr lang="fr-FR" sz="1100" dirty="0" smtClean="0"/>
              <a:t>Recherche </a:t>
            </a:r>
            <a:r>
              <a:rPr lang="fr-FR" sz="1100" dirty="0"/>
              <a:t>active de cas parmi les patients actuellement hospitalisés sur le territoire </a:t>
            </a:r>
            <a:r>
              <a:rPr lang="fr-FR" sz="1100" dirty="0" smtClean="0"/>
              <a:t>national</a:t>
            </a:r>
            <a:endParaRPr lang="fr-FR" sz="1100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6275699" y="1310973"/>
            <a:ext cx="1741415" cy="242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525" indent="857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:</a:t>
            </a:r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ARS_BFC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1_TEMPLATE_ARS_BFC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TEMPLATE_ARS_BRETAGNE 16-9</Template>
  <TotalTime>2569</TotalTime>
  <Words>1386</Words>
  <Application>Microsoft Office PowerPoint</Application>
  <PresentationFormat>Affichage à l'écran (16:9)</PresentationFormat>
  <Paragraphs>180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Symbol</vt:lpstr>
      <vt:lpstr>Wingdings</vt:lpstr>
      <vt:lpstr>Wingdings 2</vt:lpstr>
      <vt:lpstr>TEMPLATE_ARS_BFC16-9</vt:lpstr>
      <vt:lpstr>1_TEMPLATE_ARS_BFC16-9</vt:lpstr>
      <vt:lpstr>Présentation PowerPoint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Webinaire d’information sur la variante du Clade 20C</vt:lpstr>
      <vt:lpstr>Documents de référence</vt:lpstr>
      <vt:lpstr>Présentation PowerPoint</vt:lpstr>
    </vt:vector>
  </TitlesOfParts>
  <Manager>Client</Manager>
  <Company>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*</dc:creator>
  <cp:lastModifiedBy>PINEAU, Véronique</cp:lastModifiedBy>
  <cp:revision>103</cp:revision>
  <cp:lastPrinted>2021-03-18T14:47:16Z</cp:lastPrinted>
  <dcterms:created xsi:type="dcterms:W3CDTF">2020-09-29T14:19:58Z</dcterms:created>
  <dcterms:modified xsi:type="dcterms:W3CDTF">2021-03-23T10:58:24Z</dcterms:modified>
</cp:coreProperties>
</file>